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04" r:id="rId1"/>
    <p:sldMasterId id="2147483849" r:id="rId2"/>
    <p:sldMasterId id="2147483872" r:id="rId3"/>
    <p:sldMasterId id="2147483884" r:id="rId4"/>
  </p:sldMasterIdLst>
  <p:notesMasterIdLst>
    <p:notesMasterId r:id="rId19"/>
  </p:notesMasterIdLst>
  <p:handoutMasterIdLst>
    <p:handoutMasterId r:id="rId20"/>
  </p:handoutMasterIdLst>
  <p:sldIdLst>
    <p:sldId id="382" r:id="rId5"/>
    <p:sldId id="386" r:id="rId6"/>
    <p:sldId id="387" r:id="rId7"/>
    <p:sldId id="396" r:id="rId8"/>
    <p:sldId id="389" r:id="rId9"/>
    <p:sldId id="397" r:id="rId10"/>
    <p:sldId id="407" r:id="rId11"/>
    <p:sldId id="398" r:id="rId12"/>
    <p:sldId id="408" r:id="rId13"/>
    <p:sldId id="399" r:id="rId14"/>
    <p:sldId id="409" r:id="rId15"/>
    <p:sldId id="392" r:id="rId16"/>
    <p:sldId id="391" r:id="rId17"/>
    <p:sldId id="336" r:id="rId18"/>
  </p:sldIdLst>
  <p:sldSz cx="9144000" cy="5143500" type="screen16x9"/>
  <p:notesSz cx="6858000" cy="9144000"/>
  <p:embeddedFontLst>
    <p:embeddedFont>
      <p:font typeface="Futura Bk" panose="020B0502020204020303" charset="0"/>
      <p:regular r:id="rId21"/>
      <p:bold r:id="rId22"/>
      <p:italic r:id="rId23"/>
    </p:embeddedFont>
    <p:embeddedFont>
      <p:font typeface="Tahoma" panose="020B0604030504040204" pitchFamily="34" charset="0"/>
      <p:regular r:id="rId24"/>
      <p:bold r:id="rId25"/>
    </p:embeddedFont>
    <p:embeddedFont>
      <p:font typeface="Lucida Grande" panose="020B060402020202020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HP Simplified" panose="020B0604020202020204" charset="0"/>
      <p:regular r:id="rId34"/>
      <p:bold r:id="rId35"/>
      <p:italic r:id="rId36"/>
      <p:boldItalic r:id="rId37"/>
    </p:embeddedFont>
    <p:embeddedFont>
      <p:font typeface="Futura Hv" panose="020B0702020204020204" charset="0"/>
      <p:regular r:id="rId38"/>
    </p:embeddedFont>
  </p:embeddedFontLst>
  <p:custDataLst>
    <p:tags r:id="rId3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83">
          <p15:clr>
            <a:srgbClr val="A4A3A4"/>
          </p15:clr>
        </p15:guide>
        <p15:guide id="2" orient="horz" pos="743">
          <p15:clr>
            <a:srgbClr val="A4A3A4"/>
          </p15:clr>
        </p15:guide>
        <p15:guide id="3" orient="horz" pos="893">
          <p15:clr>
            <a:srgbClr val="A4A3A4"/>
          </p15:clr>
        </p15:guide>
        <p15:guide id="4" orient="horz" pos="438">
          <p15:clr>
            <a:srgbClr val="A4A3A4"/>
          </p15:clr>
        </p15:guide>
        <p15:guide id="5" orient="horz" pos="1671">
          <p15:clr>
            <a:srgbClr val="A4A3A4"/>
          </p15:clr>
        </p15:guide>
        <p15:guide id="6" orient="horz" pos="2236">
          <p15:clr>
            <a:srgbClr val="A4A3A4"/>
          </p15:clr>
        </p15:guide>
        <p15:guide id="7" orient="horz" pos="146">
          <p15:clr>
            <a:srgbClr val="A4A3A4"/>
          </p15:clr>
        </p15:guide>
        <p15:guide id="8" orient="horz" pos="2443">
          <p15:clr>
            <a:srgbClr val="A4A3A4"/>
          </p15:clr>
        </p15:guide>
        <p15:guide id="9" pos="1794">
          <p15:clr>
            <a:srgbClr val="A4A3A4"/>
          </p15:clr>
        </p15:guide>
        <p15:guide id="10" pos="2736">
          <p15:clr>
            <a:srgbClr val="A4A3A4"/>
          </p15:clr>
        </p15:guide>
        <p15:guide id="11" pos="202">
          <p15:clr>
            <a:srgbClr val="A4A3A4"/>
          </p15:clr>
        </p15:guide>
        <p15:guide id="12" pos="5322">
          <p15:clr>
            <a:srgbClr val="A4A3A4"/>
          </p15:clr>
        </p15:guide>
        <p15:guide id="13" pos="5625">
          <p15:clr>
            <a:srgbClr val="A4A3A4"/>
          </p15:clr>
        </p15:guide>
        <p15:guide id="14" pos="2878">
          <p15:clr>
            <a:srgbClr val="A4A3A4"/>
          </p15:clr>
        </p15:guide>
        <p15:guide id="15" pos="3555">
          <p15:clr>
            <a:srgbClr val="A4A3A4"/>
          </p15:clr>
        </p15:guide>
        <p15:guide id="16" pos="1965">
          <p15:clr>
            <a:srgbClr val="A4A3A4"/>
          </p15:clr>
        </p15:guide>
        <p15:guide id="17" pos="372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ikh, Bhooshan (Global Analytics)" initials="PB(A" lastIdx="7" clrIdx="0">
    <p:extLst/>
  </p:cmAuthor>
  <p:cmAuthor id="2" name="Jackson, James (Enterprise Marketing)" initials="JJ(M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559A"/>
    <a:srgbClr val="1A5D9D"/>
    <a:srgbClr val="0D5297"/>
    <a:srgbClr val="37C1FF"/>
    <a:srgbClr val="00A4EE"/>
    <a:srgbClr val="01B0FF"/>
    <a:srgbClr val="1098D2"/>
    <a:srgbClr val="FAAF3A"/>
    <a:srgbClr val="FFFFFF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88" autoAdjust="0"/>
    <p:restoredTop sz="97288" autoAdjust="0"/>
  </p:normalViewPr>
  <p:slideViewPr>
    <p:cSldViewPr snapToGrid="0">
      <p:cViewPr varScale="1">
        <p:scale>
          <a:sx n="88" d="100"/>
          <a:sy n="88" d="100"/>
        </p:scale>
        <p:origin x="690" y="72"/>
      </p:cViewPr>
      <p:guideLst>
        <p:guide orient="horz" pos="3083"/>
        <p:guide orient="horz" pos="743"/>
        <p:guide orient="horz" pos="893"/>
        <p:guide orient="horz" pos="438"/>
        <p:guide orient="horz" pos="1671"/>
        <p:guide orient="horz" pos="2236"/>
        <p:guide orient="horz" pos="146"/>
        <p:guide orient="horz" pos="2443"/>
        <p:guide pos="1794"/>
        <p:guide pos="2736"/>
        <p:guide pos="202"/>
        <p:guide pos="5322"/>
        <p:guide pos="5625"/>
        <p:guide pos="2878"/>
        <p:guide pos="3555"/>
        <p:guide pos="1965"/>
        <p:guide pos="3723"/>
      </p:guideLst>
    </p:cSldViewPr>
  </p:slideViewPr>
  <p:outlineViewPr>
    <p:cViewPr>
      <p:scale>
        <a:sx n="33" d="100"/>
        <a:sy n="33" d="100"/>
      </p:scale>
      <p:origin x="0" y="1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7" d="100"/>
          <a:sy n="117" d="100"/>
        </p:scale>
        <p:origin x="-4024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9" Type="http://schemas.openxmlformats.org/officeDocument/2006/relationships/tags" Target="tags/tag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78B55-319B-2D4F-AE49-6C1B6E1A4DDA}" type="datetimeFigureOut">
              <a:rPr lang="en-US" smtClean="0">
                <a:latin typeface="HP Simplified"/>
                <a:cs typeface="HP Simplified"/>
              </a:rPr>
              <a:pPr/>
              <a:t>10/20/2015</a:t>
            </a:fld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27340-60F0-7D46-BC5B-91B08A318A82}" type="slidenum">
              <a:rPr lang="en-GB" smtClean="0">
                <a:latin typeface="HP Simplified"/>
                <a:cs typeface="HP Simplified"/>
              </a:rPr>
              <a:pPr/>
              <a:t>‹#›</a:t>
            </a:fld>
            <a:endParaRPr lang="en-GB" dirty="0">
              <a:latin typeface="HP Simplified"/>
              <a:cs typeface="HP Simplified"/>
            </a:endParaRPr>
          </a:p>
        </p:txBody>
      </p:sp>
    </p:spTree>
    <p:extLst>
      <p:ext uri="{BB962C8B-B14F-4D97-AF65-F5344CB8AC3E}">
        <p14:creationId xmlns:p14="http://schemas.microsoft.com/office/powerpoint/2010/main" val="493217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eg>
</file>

<file path=ppt/media/image22.png>
</file>

<file path=ppt/media/image23.jpeg>
</file>

<file path=ppt/media/image24.jpeg>
</file>

<file path=ppt/media/image25.jpe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D9CAF8C-0805-8440-B43D-DCCAAA4D80CE}" type="datetimeFigureOut">
              <a:rPr lang="en-US" smtClean="0"/>
              <a:pPr/>
              <a:t>10/20/2015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2A853E8-D85F-5D49-95D2-E1D96ABFE2B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0798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7413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7093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641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4868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9985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447" y="140826"/>
            <a:ext cx="1361952" cy="23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2518" cy="514350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0"/>
            <a:ext cx="9140370" cy="5143500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cxnSpLocks/>
          </p:cNvCxnSpPr>
          <p:nvPr userDrawn="1"/>
        </p:nvCxnSpPr>
        <p:spPr>
          <a:xfrm>
            <a:off x="-3630" y="637821"/>
            <a:ext cx="9144000" cy="0"/>
          </a:xfrm>
          <a:prstGeom prst="line">
            <a:avLst/>
          </a:prstGeom>
          <a:ln w="57150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79" y="197865"/>
            <a:ext cx="1399491" cy="242106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3513" y="96838"/>
            <a:ext cx="7239000" cy="4429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13369" y="1078430"/>
            <a:ext cx="8278244" cy="319108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Rectangle 15"/>
          <p:cNvSpPr>
            <a:spLocks/>
          </p:cNvSpPr>
          <p:nvPr userDrawn="1"/>
        </p:nvSpPr>
        <p:spPr>
          <a:xfrm>
            <a:off x="0" y="4744507"/>
            <a:ext cx="9144000" cy="432547"/>
          </a:xfrm>
          <a:prstGeom prst="rect">
            <a:avLst/>
          </a:prstGeom>
          <a:solidFill>
            <a:schemeClr val="accent1"/>
          </a:solidFill>
        </p:spPr>
        <p:txBody>
          <a:bodyPr wrap="square" lIns="68585" tIns="34295" rIns="68585" bIns="34295" rtlCol="0" anchor="ctr">
            <a:noAutofit/>
          </a:bodyPr>
          <a:lstStyle/>
          <a:p>
            <a:pPr algn="r" fontAlgn="base">
              <a:buClr>
                <a:srgbClr val="FFFFFF">
                  <a:lumMod val="50000"/>
                </a:srgbClr>
              </a:buClr>
            </a:pPr>
            <a:endParaRPr lang="en-US" sz="1200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15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551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594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6823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0883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18502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4069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8756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7169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7614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2940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 bwMode="black">
          <a:xfrm>
            <a:off x="329184" y="238328"/>
            <a:ext cx="7222352" cy="2006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4000" b="1" i="0" spc="-100" baseline="0">
                <a:solidFill>
                  <a:schemeClr val="bg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5358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17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764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5925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3041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>
              <a:defRPr>
                <a:solidFill>
                  <a:srgbClr val="000000"/>
                </a:solidFill>
                <a:latin typeface="+mn-lt"/>
              </a:defRPr>
            </a:lvl3pPr>
            <a:lvl4pPr>
              <a:defRPr>
                <a:solidFill>
                  <a:srgbClr val="000000"/>
                </a:solidFill>
                <a:latin typeface="+mn-lt"/>
              </a:defRPr>
            </a:lvl4pPr>
            <a:lvl5pPr>
              <a:defRPr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497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909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2264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2996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0158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470" y="562356"/>
            <a:ext cx="4019316" cy="377026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ts val="3000"/>
              </a:lnSpc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31474" y="270149"/>
            <a:ext cx="4013649" cy="777136"/>
          </a:xfrm>
        </p:spPr>
        <p:txBody>
          <a:bodyPr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197186" y="1309879"/>
            <a:ext cx="5537932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30203" y="1309879"/>
            <a:ext cx="2542125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  <a:cs typeface="Futura Hv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348905" y="4746601"/>
            <a:ext cx="182186" cy="1248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700" smtClean="0">
                <a:solidFill>
                  <a:srgbClr val="C2C2C2"/>
                </a:solidFill>
                <a:latin typeface="Futura Bk"/>
              </a:defRPr>
            </a:lvl1pPr>
          </a:lstStyle>
          <a:p>
            <a:pPr marL="190800" indent="-190800">
              <a:lnSpc>
                <a:spcPts val="1000"/>
              </a:lnSpc>
            </a:pPr>
            <a:fld id="{33088DE5-1DDF-C242-AF39-BA25983D68D6}" type="slidenum">
              <a:rPr/>
              <a:pPr marL="190800" indent="-190800">
                <a:lnSpc>
                  <a:spcPts val="1000"/>
                </a:lnSpc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675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oleObject" Target="../embeddings/oleObject2.bin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ags" Target="../tags/tag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vmlDrawing" Target="../drawings/vmlDrawing2.v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vmlDrawing" Target="../drawings/vmlDrawing3.v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ags" Target="../tags/tag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ags" Target="../tags/tag5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vmlDrawing" Target="../drawings/vmlDrawing4.v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oleObject" Target="../embeddings/oleObject4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0116602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67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17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4" r:id="rId2"/>
    <p:sldLayoutId id="2147483833" r:id="rId3"/>
    <p:sldLayoutId id="2147483837" r:id="rId4"/>
    <p:sldLayoutId id="2147483809" r:id="rId5"/>
    <p:sldLayoutId id="2147483838" r:id="rId6"/>
    <p:sldLayoutId id="2147483823" r:id="rId7"/>
    <p:sldLayoutId id="2147483824" r:id="rId8"/>
    <p:sldLayoutId id="2147483825" r:id="rId9"/>
    <p:sldLayoutId id="2147483895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358071816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09" name="think-cell Slide" r:id="rId13" imgW="360" imgH="360" progId="">
                  <p:embed/>
                </p:oleObj>
              </mc:Choice>
              <mc:Fallback>
                <p:oleObj name="think-cell Slide" r:id="rId13" imgW="360" imgH="360" progId="">
                  <p:embed/>
                  <p:pic>
                    <p:nvPicPr>
                      <p:cNvPr id="0" name="Picture 17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87" name="think-cell Slide" r:id="rId15" imgW="360" imgH="360" progId="">
                  <p:embed/>
                </p:oleObj>
              </mc:Choice>
              <mc:Fallback>
                <p:oleObj name="think-cell Slide" r:id="rId15" imgW="360" imgH="360" progId="">
                  <p:embed/>
                  <p:pic>
                    <p:nvPicPr>
                      <p:cNvPr id="0" name="Picture 10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742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40783056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10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10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31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j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j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1.emf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pn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jpeg"/><Relationship Id="rId5" Type="http://schemas.openxmlformats.org/officeDocument/2006/relationships/image" Target="../media/image14.jpg"/><Relationship Id="rId10" Type="http://schemas.openxmlformats.org/officeDocument/2006/relationships/image" Target="../media/image19.jpg"/><Relationship Id="rId4" Type="http://schemas.openxmlformats.org/officeDocument/2006/relationships/image" Target="../media/image13.jpg"/><Relationship Id="rId9" Type="http://schemas.openxmlformats.org/officeDocument/2006/relationships/image" Target="../media/image1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13" Type="http://schemas.openxmlformats.org/officeDocument/2006/relationships/image" Target="../media/image30.jpg"/><Relationship Id="rId3" Type="http://schemas.openxmlformats.org/officeDocument/2006/relationships/image" Target="../media/image20.jpg"/><Relationship Id="rId7" Type="http://schemas.openxmlformats.org/officeDocument/2006/relationships/image" Target="../media/image24.jpeg"/><Relationship Id="rId12" Type="http://schemas.openxmlformats.org/officeDocument/2006/relationships/image" Target="../media/image2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jpeg"/><Relationship Id="rId11" Type="http://schemas.openxmlformats.org/officeDocument/2006/relationships/image" Target="../media/image28.jpg"/><Relationship Id="rId5" Type="http://schemas.openxmlformats.org/officeDocument/2006/relationships/image" Target="../media/image22.png"/><Relationship Id="rId10" Type="http://schemas.openxmlformats.org/officeDocument/2006/relationships/image" Target="../media/image27.jpg"/><Relationship Id="rId4" Type="http://schemas.openxmlformats.org/officeDocument/2006/relationships/image" Target="../media/image21.jpeg"/><Relationship Id="rId9" Type="http://schemas.openxmlformats.org/officeDocument/2006/relationships/image" Target="../media/image26.png"/><Relationship Id="rId14" Type="http://schemas.openxmlformats.org/officeDocument/2006/relationships/image" Target="../media/image3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110" y="-371181"/>
            <a:ext cx="9163110" cy="6225614"/>
          </a:xfrm>
          <a:prstGeom prst="rect">
            <a:avLst/>
          </a:prstGeom>
        </p:spPr>
      </p:pic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3" name="think-cell Slide" r:id="rId6" imgW="360" imgH="360" progId="">
                  <p:embed/>
                </p:oleObj>
              </mc:Choice>
              <mc:Fallback>
                <p:oleObj name="think-cell Slide" r:id="rId6" imgW="360" imgH="360" progId="">
                  <p:embed/>
                  <p:pic>
                    <p:nvPicPr>
                      <p:cNvPr id="0" name="Picture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3976098"/>
            <a:ext cx="9144000" cy="1167401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>
                <a:latin typeface="+mj-lt"/>
              </a:rPr>
              <a:t>HealthCare &amp; </a:t>
            </a:r>
            <a:r>
              <a:rPr lang="en-US" sz="4400" b="1" dirty="0" err="1" smtClean="0">
                <a:latin typeface="+mj-lt"/>
              </a:rPr>
              <a:t>BigData</a:t>
            </a:r>
            <a:r>
              <a:rPr lang="en-US" sz="4400" b="1" dirty="0" smtClean="0">
                <a:latin typeface="+mj-lt"/>
              </a:rPr>
              <a:t> with Hadoop</a:t>
            </a:r>
          </a:p>
          <a:p>
            <a:pPr algn="ctr"/>
            <a:r>
              <a:rPr lang="en-US" sz="2000" b="1" dirty="0" smtClean="0">
                <a:solidFill>
                  <a:prstClr val="white"/>
                </a:solidFill>
                <a:latin typeface="+mj-lt"/>
              </a:rPr>
              <a:t>Because Prevention is better than Cure</a:t>
            </a:r>
          </a:p>
          <a:p>
            <a:pPr algn="ctr"/>
            <a:r>
              <a:rPr lang="en-US" b="1" dirty="0" smtClean="0">
                <a:solidFill>
                  <a:prstClr val="white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b="1" dirty="0">
                <a:solidFill>
                  <a:prstClr val="white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Presenter – </a:t>
            </a:r>
            <a:r>
              <a:rPr lang="en-US" b="1" dirty="0" smtClean="0">
                <a:solidFill>
                  <a:prstClr val="white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Ashok</a:t>
            </a:r>
            <a:endParaRPr 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8482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Hadoop’s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role in HealthCare</a:t>
            </a:r>
          </a:p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75163" y="990414"/>
            <a:ext cx="8528008" cy="66659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 smtClean="0"/>
              <a:t>Hadoop makes data less expensive and more available, so that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Doctors have more insight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75163" y="2936770"/>
            <a:ext cx="8528008" cy="59754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If the patient’s condition deteriorates, the doctor will be alerted about automatically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75163" y="1963592"/>
            <a:ext cx="8528008" cy="66659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Patients can wear a watch like device, which will take the body recordings and send it to the remotely located hospitals.</a:t>
            </a:r>
          </a:p>
        </p:txBody>
      </p:sp>
    </p:spTree>
    <p:extLst>
      <p:ext uri="{BB962C8B-B14F-4D97-AF65-F5344CB8AC3E}">
        <p14:creationId xmlns:p14="http://schemas.microsoft.com/office/powerpoint/2010/main" val="20417268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Certifications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45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Certifications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95122" y="969822"/>
            <a:ext cx="3617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0213">
              <a:spcAft>
                <a:spcPts val="400"/>
              </a:spcAft>
              <a:buSzPct val="100000"/>
            </a:pPr>
            <a:r>
              <a:rPr lang="en-US" sz="1400" b="1" dirty="0" smtClean="0">
                <a:latin typeface="Calibri" panose="020F0502020204030204" pitchFamily="34" charset="0"/>
              </a:rPr>
              <a:t>Get Certified in Big Data &amp; Hadoop by </a:t>
            </a:r>
            <a:r>
              <a:rPr lang="en-US" sz="1400" b="1" dirty="0" err="1" smtClean="0">
                <a:latin typeface="Calibri" panose="020F0502020204030204" pitchFamily="34" charset="0"/>
              </a:rPr>
              <a:t>Edureka</a:t>
            </a:r>
            <a:endParaRPr lang="en-US" sz="1400" b="1" dirty="0" smtClean="0">
              <a:solidFill>
                <a:srgbClr val="000000"/>
              </a:solidFill>
              <a:latin typeface="Calibri" panose="020F0502020204030204" pitchFamily="34" charset="0"/>
              <a:cs typeface="HP Simplified" pitchFamily="34" charset="0"/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368132" y="2520984"/>
            <a:ext cx="8407730" cy="1709923"/>
          </a:xfrm>
          <a:prstGeom prst="round2Diag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</a:rPr>
              <a:t>Edureka's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Big Data &amp; Hadoop course: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Become a Hadoop Expert by mastering MapReduce, Yarn, Pig, Hive, </a:t>
            </a:r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</a:rPr>
              <a:t>HBase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</a:rPr>
              <a:t>Oozie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, Flume and </a:t>
            </a:r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</a:rPr>
              <a:t>Sqoop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 while working on industry based Use-cases and Projects</a:t>
            </a: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Online 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Live Courses: 30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Assignments: 40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Project: 20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Lifetime Access + 24 X 7 Support</a:t>
            </a:r>
            <a:endParaRPr lang="en-US" sz="14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11414" y="1460084"/>
            <a:ext cx="6080166" cy="59815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Calibri" panose="020F0502020204030204" pitchFamily="34" charset="0"/>
              </a:rPr>
              <a:t>Go to </a:t>
            </a:r>
            <a:r>
              <a:rPr lang="en-US" sz="2000" b="1" dirty="0" smtClean="0">
                <a:latin typeface="Calibri" panose="020F0502020204030204" pitchFamily="34" charset="0"/>
              </a:rPr>
              <a:t>www.edureka.co/big-data-and-hadoop</a:t>
            </a:r>
            <a:endParaRPr lang="en-US" sz="2000" b="1" dirty="0"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86939" y="2118251"/>
            <a:ext cx="4227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30213">
              <a:spcAft>
                <a:spcPts val="400"/>
              </a:spcAft>
              <a:buSzPct val="100000"/>
            </a:pPr>
            <a:r>
              <a:rPr lang="en-US" sz="1400" i="1" dirty="0" smtClean="0">
                <a:solidFill>
                  <a:srgbClr val="000000"/>
                </a:solidFill>
                <a:latin typeface="Calibri" panose="020F0502020204030204" pitchFamily="34" charset="0"/>
                <a:cs typeface="HP Simplified" pitchFamily="34" charset="0"/>
              </a:rPr>
              <a:t>Batch starts from 24 October (Weekend Batch)</a:t>
            </a:r>
          </a:p>
        </p:txBody>
      </p:sp>
      <p:pic>
        <p:nvPicPr>
          <p:cNvPr id="9" name="Picture 8"/>
          <p:cNvPicPr preferRelativeResize="0">
            <a:picLocks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359" t="36990" r="29991" b="33407"/>
          <a:stretch/>
        </p:blipFill>
        <p:spPr bwMode="auto">
          <a:xfrm>
            <a:off x="2569164" y="796563"/>
            <a:ext cx="612648" cy="6035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0600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8784497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0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6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  <a:p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Questions/Queries/Feedback</a:t>
            </a:r>
          </a:p>
          <a:p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Recording and presentation will be made available to you within 24 hours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8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What will you learn today?</a:t>
            </a:r>
            <a:endParaRPr lang="en-US" dirty="0">
              <a:latin typeface="+mj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8769" y="1497530"/>
            <a:ext cx="8278244" cy="3191082"/>
          </a:xfrm>
        </p:spPr>
        <p:txBody>
          <a:bodyPr/>
          <a:lstStyle/>
          <a:p>
            <a:r>
              <a:rPr lang="en-US" dirty="0" smtClean="0"/>
              <a:t>Let us have a quick poll, do you know the following topics? </a:t>
            </a:r>
          </a:p>
          <a:p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Challenges In Health Care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Health Care Wish List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Hadoop &amp; </a:t>
            </a:r>
            <a:r>
              <a:rPr lang="en-US" dirty="0" err="1" smtClean="0"/>
              <a:t>IoT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Hadoop’s role in HealthCare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DEMO with HealthCare </a:t>
            </a:r>
            <a:r>
              <a:rPr lang="en-US" dirty="0" err="1" smtClean="0"/>
              <a:t>DataSet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6337300" y="1304816"/>
            <a:ext cx="2458192" cy="245973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47" descr="C:\Users\lopezga\Documents\a-FY14\Icons 2014\Web-Communications_Icons\Group_project\Group_project_RGB\Group_project_RGB_white_NT.png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340" y="1403903"/>
            <a:ext cx="439521" cy="44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38" descr="C:\Users\lopezga\Documents\a-FY14\Icons 2014\Web-Communications_Icons\Alliances\Alliances_RGB\Alliances_RGB_white_NT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3236" y="2274316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31" descr="C:\Users\lopezga\Documents\a-FY14\Icons 2014\Web-Communications_Icons\Support\Support_RGB\Support_RGB_white_NT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541" y="2274315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3" descr="C:\Users\lopezga\Documents\a-FY14\Icons 2014\Web-Communications_Icons\Professional_development\Professional_development_RGB\Professional_development_RGB_white_NT.png"/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340" y="3102692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101"/>
          <p:cNvGrpSpPr>
            <a:grpSpLocks/>
          </p:cNvGrpSpPr>
          <p:nvPr/>
        </p:nvGrpSpPr>
        <p:grpSpPr>
          <a:xfrm>
            <a:off x="7292076" y="2158694"/>
            <a:ext cx="612648" cy="603504"/>
            <a:chOff x="2644022" y="3804641"/>
            <a:chExt cx="258802" cy="373251"/>
          </a:xfrm>
          <a:solidFill>
            <a:schemeClr val="bg1"/>
          </a:solidFill>
        </p:grpSpPr>
        <p:grpSp>
          <p:nvGrpSpPr>
            <p:cNvPr id="11" name="Group 10"/>
            <p:cNvGrpSpPr/>
            <p:nvPr/>
          </p:nvGrpSpPr>
          <p:grpSpPr>
            <a:xfrm>
              <a:off x="2661909" y="3804641"/>
              <a:ext cx="221532" cy="337923"/>
              <a:chOff x="4992029" y="402340"/>
              <a:chExt cx="825588" cy="1259346"/>
            </a:xfrm>
            <a:grpFill/>
          </p:grpSpPr>
          <p:sp>
            <p:nvSpPr>
              <p:cNvPr id="13" name="Freeform 12"/>
              <p:cNvSpPr/>
              <p:nvPr/>
            </p:nvSpPr>
            <p:spPr>
              <a:xfrm flipH="1">
                <a:off x="4992029" y="402340"/>
                <a:ext cx="825588" cy="1259346"/>
              </a:xfrm>
              <a:custGeom>
                <a:avLst/>
                <a:gdLst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1748790 w 2466498"/>
                  <a:gd name="connsiteY2" fmla="*/ 234315 h 3274695"/>
                  <a:gd name="connsiteX3" fmla="*/ 2466498 w 2466498"/>
                  <a:gd name="connsiteY3" fmla="*/ 768806 h 3274695"/>
                  <a:gd name="connsiteX4" fmla="*/ 1497330 w 2466498"/>
                  <a:gd name="connsiteY4" fmla="*/ 1583055 h 3274695"/>
                  <a:gd name="connsiteX5" fmla="*/ 1508760 w 2466498"/>
                  <a:gd name="connsiteY5" fmla="*/ 480060 h 3274695"/>
                  <a:gd name="connsiteX6" fmla="*/ 1388745 w 2466498"/>
                  <a:gd name="connsiteY6" fmla="*/ 417195 h 3274695"/>
                  <a:gd name="connsiteX7" fmla="*/ 1383030 w 2466498"/>
                  <a:gd name="connsiteY7" fmla="*/ 1703070 h 3274695"/>
                  <a:gd name="connsiteX8" fmla="*/ 1217295 w 2466498"/>
                  <a:gd name="connsiteY8" fmla="*/ 3188970 h 3274695"/>
                  <a:gd name="connsiteX9" fmla="*/ 1120140 w 2466498"/>
                  <a:gd name="connsiteY9" fmla="*/ 3274695 h 3274695"/>
                  <a:gd name="connsiteX10" fmla="*/ 617220 w 2466498"/>
                  <a:gd name="connsiteY10" fmla="*/ 3274695 h 3274695"/>
                  <a:gd name="connsiteX11" fmla="*/ 520065 w 2466498"/>
                  <a:gd name="connsiteY11" fmla="*/ 3143250 h 3274695"/>
                  <a:gd name="connsiteX12" fmla="*/ 371475 w 2466498"/>
                  <a:gd name="connsiteY12" fmla="*/ 1651635 h 3274695"/>
                  <a:gd name="connsiteX13" fmla="*/ 365760 w 2466498"/>
                  <a:gd name="connsiteY13" fmla="*/ 417195 h 3274695"/>
                  <a:gd name="connsiteX14" fmla="*/ 251460 w 2466498"/>
                  <a:gd name="connsiteY14" fmla="*/ 491490 h 3274695"/>
                  <a:gd name="connsiteX15" fmla="*/ 251460 w 2466498"/>
                  <a:gd name="connsiteY15" fmla="*/ 1571625 h 3274695"/>
                  <a:gd name="connsiteX16" fmla="*/ 0 w 2466498"/>
                  <a:gd name="connsiteY16" fmla="*/ 1560195 h 3274695"/>
                  <a:gd name="connsiteX17" fmla="*/ 0 w 2466498"/>
                  <a:gd name="connsiteY17" fmla="*/ 257175 h 3274695"/>
                  <a:gd name="connsiteX18" fmla="*/ 200025 w 2466498"/>
                  <a:gd name="connsiteY18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1497330 w 2473166"/>
                  <a:gd name="connsiteY3" fmla="*/ 1583055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2466498 w 2466498"/>
                  <a:gd name="connsiteY2" fmla="*/ 768806 h 3274695"/>
                  <a:gd name="connsiteX3" fmla="*/ 2167822 w 2466498"/>
                  <a:gd name="connsiteY3" fmla="*/ 1071367 h 3274695"/>
                  <a:gd name="connsiteX4" fmla="*/ 1508760 w 2466498"/>
                  <a:gd name="connsiteY4" fmla="*/ 480060 h 3274695"/>
                  <a:gd name="connsiteX5" fmla="*/ 1388745 w 2466498"/>
                  <a:gd name="connsiteY5" fmla="*/ 417195 h 3274695"/>
                  <a:gd name="connsiteX6" fmla="*/ 1383030 w 2466498"/>
                  <a:gd name="connsiteY6" fmla="*/ 1703070 h 3274695"/>
                  <a:gd name="connsiteX7" fmla="*/ 1217295 w 2466498"/>
                  <a:gd name="connsiteY7" fmla="*/ 3188970 h 3274695"/>
                  <a:gd name="connsiteX8" fmla="*/ 1120140 w 2466498"/>
                  <a:gd name="connsiteY8" fmla="*/ 3274695 h 3274695"/>
                  <a:gd name="connsiteX9" fmla="*/ 617220 w 2466498"/>
                  <a:gd name="connsiteY9" fmla="*/ 3274695 h 3274695"/>
                  <a:gd name="connsiteX10" fmla="*/ 520065 w 2466498"/>
                  <a:gd name="connsiteY10" fmla="*/ 3143250 h 3274695"/>
                  <a:gd name="connsiteX11" fmla="*/ 371475 w 2466498"/>
                  <a:gd name="connsiteY11" fmla="*/ 1651635 h 3274695"/>
                  <a:gd name="connsiteX12" fmla="*/ 365760 w 2466498"/>
                  <a:gd name="connsiteY12" fmla="*/ 417195 h 3274695"/>
                  <a:gd name="connsiteX13" fmla="*/ 251460 w 2466498"/>
                  <a:gd name="connsiteY13" fmla="*/ 491490 h 3274695"/>
                  <a:gd name="connsiteX14" fmla="*/ 251460 w 2466498"/>
                  <a:gd name="connsiteY14" fmla="*/ 1571625 h 3274695"/>
                  <a:gd name="connsiteX15" fmla="*/ 0 w 2466498"/>
                  <a:gd name="connsiteY15" fmla="*/ 1560195 h 3274695"/>
                  <a:gd name="connsiteX16" fmla="*/ 0 w 2466498"/>
                  <a:gd name="connsiteY16" fmla="*/ 257175 h 3274695"/>
                  <a:gd name="connsiteX17" fmla="*/ 200025 w 24664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167822 w 2387098"/>
                  <a:gd name="connsiteY3" fmla="*/ 1071367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238398 w 2387098"/>
                  <a:gd name="connsiteY3" fmla="*/ 1133124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420580 w 2607653"/>
                  <a:gd name="connsiteY0" fmla="*/ 1096451 h 4371146"/>
                  <a:gd name="connsiteX1" fmla="*/ 1757890 w 2607653"/>
                  <a:gd name="connsiteY1" fmla="*/ 1096451 h 4371146"/>
                  <a:gd name="connsiteX2" fmla="*/ 2607653 w 2607653"/>
                  <a:gd name="connsiteY2" fmla="*/ 2015233 h 4371146"/>
                  <a:gd name="connsiteX3" fmla="*/ 2458953 w 2607653"/>
                  <a:gd name="connsiteY3" fmla="*/ 2229575 h 4371146"/>
                  <a:gd name="connsiteX4" fmla="*/ 1729315 w 2607653"/>
                  <a:gd name="connsiteY4" fmla="*/ 1576511 h 4371146"/>
                  <a:gd name="connsiteX5" fmla="*/ 1609300 w 2607653"/>
                  <a:gd name="connsiteY5" fmla="*/ 1513646 h 4371146"/>
                  <a:gd name="connsiteX6" fmla="*/ 1603585 w 2607653"/>
                  <a:gd name="connsiteY6" fmla="*/ 2799521 h 4371146"/>
                  <a:gd name="connsiteX7" fmla="*/ 1437850 w 2607653"/>
                  <a:gd name="connsiteY7" fmla="*/ 4285421 h 4371146"/>
                  <a:gd name="connsiteX8" fmla="*/ 1340695 w 2607653"/>
                  <a:gd name="connsiteY8" fmla="*/ 4371146 h 4371146"/>
                  <a:gd name="connsiteX9" fmla="*/ 837775 w 2607653"/>
                  <a:gd name="connsiteY9" fmla="*/ 4371146 h 4371146"/>
                  <a:gd name="connsiteX10" fmla="*/ 740620 w 2607653"/>
                  <a:gd name="connsiteY10" fmla="*/ 4239701 h 4371146"/>
                  <a:gd name="connsiteX11" fmla="*/ 592030 w 2607653"/>
                  <a:gd name="connsiteY11" fmla="*/ 2748086 h 4371146"/>
                  <a:gd name="connsiteX12" fmla="*/ 586315 w 2607653"/>
                  <a:gd name="connsiteY12" fmla="*/ 1513646 h 4371146"/>
                  <a:gd name="connsiteX13" fmla="*/ 472015 w 2607653"/>
                  <a:gd name="connsiteY13" fmla="*/ 1587941 h 4371146"/>
                  <a:gd name="connsiteX14" fmla="*/ 472015 w 2607653"/>
                  <a:gd name="connsiteY14" fmla="*/ 2668076 h 4371146"/>
                  <a:gd name="connsiteX15" fmla="*/ 220555 w 2607653"/>
                  <a:gd name="connsiteY15" fmla="*/ 2656646 h 4371146"/>
                  <a:gd name="connsiteX16" fmla="*/ 0 w 2607653"/>
                  <a:gd name="connsiteY16" fmla="*/ 171449 h 4371146"/>
                  <a:gd name="connsiteX17" fmla="*/ 420580 w 260765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701395 w 2837033"/>
                  <a:gd name="connsiteY14" fmla="*/ 2668076 h 4371146"/>
                  <a:gd name="connsiteX15" fmla="*/ 0 w 2837033"/>
                  <a:gd name="connsiteY15" fmla="*/ 265827 h 4371146"/>
                  <a:gd name="connsiteX16" fmla="*/ 229380 w 2837033"/>
                  <a:gd name="connsiteY16" fmla="*/ 171449 h 4371146"/>
                  <a:gd name="connsiteX17" fmla="*/ 649960 w 283703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985207 w 2837033"/>
                  <a:gd name="connsiteY0" fmla="*/ 1114097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985207 w 2837033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987646 h 4244695"/>
                  <a:gd name="connsiteX1" fmla="*/ 1934337 w 2784100"/>
                  <a:gd name="connsiteY1" fmla="*/ 970000 h 4244695"/>
                  <a:gd name="connsiteX2" fmla="*/ 2784100 w 2784100"/>
                  <a:gd name="connsiteY2" fmla="*/ 1888782 h 4244695"/>
                  <a:gd name="connsiteX3" fmla="*/ 2635400 w 2784100"/>
                  <a:gd name="connsiteY3" fmla="*/ 2103124 h 4244695"/>
                  <a:gd name="connsiteX4" fmla="*/ 1905762 w 2784100"/>
                  <a:gd name="connsiteY4" fmla="*/ 1450060 h 4244695"/>
                  <a:gd name="connsiteX5" fmla="*/ 1785747 w 2784100"/>
                  <a:gd name="connsiteY5" fmla="*/ 1387195 h 4244695"/>
                  <a:gd name="connsiteX6" fmla="*/ 1780032 w 2784100"/>
                  <a:gd name="connsiteY6" fmla="*/ 2673070 h 4244695"/>
                  <a:gd name="connsiteX7" fmla="*/ 1614297 w 2784100"/>
                  <a:gd name="connsiteY7" fmla="*/ 4158970 h 4244695"/>
                  <a:gd name="connsiteX8" fmla="*/ 1517142 w 2784100"/>
                  <a:gd name="connsiteY8" fmla="*/ 4244695 h 4244695"/>
                  <a:gd name="connsiteX9" fmla="*/ 1014222 w 2784100"/>
                  <a:gd name="connsiteY9" fmla="*/ 4244695 h 4244695"/>
                  <a:gd name="connsiteX10" fmla="*/ 917067 w 2784100"/>
                  <a:gd name="connsiteY10" fmla="*/ 4113250 h 4244695"/>
                  <a:gd name="connsiteX11" fmla="*/ 768477 w 2784100"/>
                  <a:gd name="connsiteY11" fmla="*/ 2621635 h 4244695"/>
                  <a:gd name="connsiteX12" fmla="*/ 762762 w 2784100"/>
                  <a:gd name="connsiteY12" fmla="*/ 1387195 h 4244695"/>
                  <a:gd name="connsiteX13" fmla="*/ 604351 w 2784100"/>
                  <a:gd name="connsiteY13" fmla="*/ 1337980 h 4244695"/>
                  <a:gd name="connsiteX14" fmla="*/ 0 w 2784100"/>
                  <a:gd name="connsiteY14" fmla="*/ 254065 h 4244695"/>
                  <a:gd name="connsiteX15" fmla="*/ 176447 w 2784100"/>
                  <a:gd name="connsiteY15" fmla="*/ 44998 h 4244695"/>
                  <a:gd name="connsiteX16" fmla="*/ 932274 w 2784100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57284 w 2837033"/>
                  <a:gd name="connsiteY13" fmla="*/ 1337980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07870 w 2837033"/>
                  <a:gd name="connsiteY1" fmla="*/ 1022935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51981 w 2837033"/>
                  <a:gd name="connsiteY1" fmla="*/ 996468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688333 w 3101700"/>
                  <a:gd name="connsiteY3" fmla="*/ 210312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26535 w 3101700"/>
                  <a:gd name="connsiteY3" fmla="*/ 1706126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17713 w 3101700"/>
                  <a:gd name="connsiteY3" fmla="*/ 173259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899421 h 4156470"/>
                  <a:gd name="connsiteX1" fmla="*/ 1951981 w 3101700"/>
                  <a:gd name="connsiteY1" fmla="*/ 908243 h 4156470"/>
                  <a:gd name="connsiteX2" fmla="*/ 3101700 w 3101700"/>
                  <a:gd name="connsiteY2" fmla="*/ 1482956 h 4156470"/>
                  <a:gd name="connsiteX3" fmla="*/ 2917713 w 3101700"/>
                  <a:gd name="connsiteY3" fmla="*/ 1644369 h 4156470"/>
                  <a:gd name="connsiteX4" fmla="*/ 1932227 w 3101700"/>
                  <a:gd name="connsiteY4" fmla="*/ 1335367 h 4156470"/>
                  <a:gd name="connsiteX5" fmla="*/ 1821038 w 3101700"/>
                  <a:gd name="connsiteY5" fmla="*/ 1369549 h 4156470"/>
                  <a:gd name="connsiteX6" fmla="*/ 1832965 w 3101700"/>
                  <a:gd name="connsiteY6" fmla="*/ 2584845 h 4156470"/>
                  <a:gd name="connsiteX7" fmla="*/ 1667230 w 3101700"/>
                  <a:gd name="connsiteY7" fmla="*/ 4070745 h 4156470"/>
                  <a:gd name="connsiteX8" fmla="*/ 1570075 w 3101700"/>
                  <a:gd name="connsiteY8" fmla="*/ 4156470 h 4156470"/>
                  <a:gd name="connsiteX9" fmla="*/ 1067155 w 3101700"/>
                  <a:gd name="connsiteY9" fmla="*/ 4156470 h 4156470"/>
                  <a:gd name="connsiteX10" fmla="*/ 970000 w 3101700"/>
                  <a:gd name="connsiteY10" fmla="*/ 4025025 h 4156470"/>
                  <a:gd name="connsiteX11" fmla="*/ 821410 w 3101700"/>
                  <a:gd name="connsiteY11" fmla="*/ 2533410 h 4156470"/>
                  <a:gd name="connsiteX12" fmla="*/ 815695 w 3101700"/>
                  <a:gd name="connsiteY12" fmla="*/ 1298970 h 4156470"/>
                  <a:gd name="connsiteX13" fmla="*/ 604351 w 3101700"/>
                  <a:gd name="connsiteY13" fmla="*/ 1196822 h 4156470"/>
                  <a:gd name="connsiteX14" fmla="*/ 0 w 3101700"/>
                  <a:gd name="connsiteY14" fmla="*/ 165841 h 4156470"/>
                  <a:gd name="connsiteX15" fmla="*/ 114690 w 3101700"/>
                  <a:gd name="connsiteY15" fmla="*/ 44998 h 4156470"/>
                  <a:gd name="connsiteX16" fmla="*/ 985207 w 3101700"/>
                  <a:gd name="connsiteY16" fmla="*/ 899421 h 4156470"/>
                  <a:gd name="connsiteX0" fmla="*/ 1064608 w 3181101"/>
                  <a:gd name="connsiteY0" fmla="*/ 899421 h 4156470"/>
                  <a:gd name="connsiteX1" fmla="*/ 2031382 w 3181101"/>
                  <a:gd name="connsiteY1" fmla="*/ 908243 h 4156470"/>
                  <a:gd name="connsiteX2" fmla="*/ 3181101 w 3181101"/>
                  <a:gd name="connsiteY2" fmla="*/ 1482956 h 4156470"/>
                  <a:gd name="connsiteX3" fmla="*/ 2997114 w 3181101"/>
                  <a:gd name="connsiteY3" fmla="*/ 1644369 h 4156470"/>
                  <a:gd name="connsiteX4" fmla="*/ 2011628 w 3181101"/>
                  <a:gd name="connsiteY4" fmla="*/ 1335367 h 4156470"/>
                  <a:gd name="connsiteX5" fmla="*/ 1900439 w 3181101"/>
                  <a:gd name="connsiteY5" fmla="*/ 1369549 h 4156470"/>
                  <a:gd name="connsiteX6" fmla="*/ 1912366 w 3181101"/>
                  <a:gd name="connsiteY6" fmla="*/ 2584845 h 4156470"/>
                  <a:gd name="connsiteX7" fmla="*/ 1746631 w 3181101"/>
                  <a:gd name="connsiteY7" fmla="*/ 4070745 h 4156470"/>
                  <a:gd name="connsiteX8" fmla="*/ 1649476 w 3181101"/>
                  <a:gd name="connsiteY8" fmla="*/ 4156470 h 4156470"/>
                  <a:gd name="connsiteX9" fmla="*/ 1146556 w 3181101"/>
                  <a:gd name="connsiteY9" fmla="*/ 4156470 h 4156470"/>
                  <a:gd name="connsiteX10" fmla="*/ 1049401 w 3181101"/>
                  <a:gd name="connsiteY10" fmla="*/ 4025025 h 4156470"/>
                  <a:gd name="connsiteX11" fmla="*/ 900811 w 3181101"/>
                  <a:gd name="connsiteY11" fmla="*/ 2533410 h 4156470"/>
                  <a:gd name="connsiteX12" fmla="*/ 895096 w 3181101"/>
                  <a:gd name="connsiteY12" fmla="*/ 1298970 h 4156470"/>
                  <a:gd name="connsiteX13" fmla="*/ 683752 w 3181101"/>
                  <a:gd name="connsiteY13" fmla="*/ 1196822 h 4156470"/>
                  <a:gd name="connsiteX14" fmla="*/ 0 w 3181101"/>
                  <a:gd name="connsiteY14" fmla="*/ 289352 h 4156470"/>
                  <a:gd name="connsiteX15" fmla="*/ 194091 w 3181101"/>
                  <a:gd name="connsiteY15" fmla="*/ 44998 h 4156470"/>
                  <a:gd name="connsiteX16" fmla="*/ 1064608 w 3181101"/>
                  <a:gd name="connsiteY16" fmla="*/ 899421 h 4156470"/>
                  <a:gd name="connsiteX0" fmla="*/ 1202823 w 3319316"/>
                  <a:gd name="connsiteY0" fmla="*/ 1075865 h 4332914"/>
                  <a:gd name="connsiteX1" fmla="*/ 2169597 w 3319316"/>
                  <a:gd name="connsiteY1" fmla="*/ 1084687 h 4332914"/>
                  <a:gd name="connsiteX2" fmla="*/ 3319316 w 3319316"/>
                  <a:gd name="connsiteY2" fmla="*/ 1659400 h 4332914"/>
                  <a:gd name="connsiteX3" fmla="*/ 3135329 w 3319316"/>
                  <a:gd name="connsiteY3" fmla="*/ 1820813 h 4332914"/>
                  <a:gd name="connsiteX4" fmla="*/ 2149843 w 3319316"/>
                  <a:gd name="connsiteY4" fmla="*/ 1511811 h 4332914"/>
                  <a:gd name="connsiteX5" fmla="*/ 2038654 w 3319316"/>
                  <a:gd name="connsiteY5" fmla="*/ 1545993 h 4332914"/>
                  <a:gd name="connsiteX6" fmla="*/ 2050581 w 3319316"/>
                  <a:gd name="connsiteY6" fmla="*/ 2761289 h 4332914"/>
                  <a:gd name="connsiteX7" fmla="*/ 1884846 w 3319316"/>
                  <a:gd name="connsiteY7" fmla="*/ 4247189 h 4332914"/>
                  <a:gd name="connsiteX8" fmla="*/ 1787691 w 3319316"/>
                  <a:gd name="connsiteY8" fmla="*/ 4332914 h 4332914"/>
                  <a:gd name="connsiteX9" fmla="*/ 1284771 w 3319316"/>
                  <a:gd name="connsiteY9" fmla="*/ 4332914 h 4332914"/>
                  <a:gd name="connsiteX10" fmla="*/ 1187616 w 3319316"/>
                  <a:gd name="connsiteY10" fmla="*/ 4201469 h 4332914"/>
                  <a:gd name="connsiteX11" fmla="*/ 1039026 w 3319316"/>
                  <a:gd name="connsiteY11" fmla="*/ 2709854 h 4332914"/>
                  <a:gd name="connsiteX12" fmla="*/ 1033311 w 3319316"/>
                  <a:gd name="connsiteY12" fmla="*/ 1475414 h 4332914"/>
                  <a:gd name="connsiteX13" fmla="*/ 821967 w 3319316"/>
                  <a:gd name="connsiteY13" fmla="*/ 1373266 h 4332914"/>
                  <a:gd name="connsiteX14" fmla="*/ 138215 w 3319316"/>
                  <a:gd name="connsiteY14" fmla="*/ 465796 h 4332914"/>
                  <a:gd name="connsiteX15" fmla="*/ 102926 w 3319316"/>
                  <a:gd name="connsiteY15" fmla="*/ 44999 h 4332914"/>
                  <a:gd name="connsiteX16" fmla="*/ 1202823 w 331931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820813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989309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18224"/>
                  <a:gd name="connsiteY0" fmla="*/ 1075865 h 4332914"/>
                  <a:gd name="connsiteX1" fmla="*/ 2287227 w 3418224"/>
                  <a:gd name="connsiteY1" fmla="*/ 1084687 h 4332914"/>
                  <a:gd name="connsiteX2" fmla="*/ 3418224 w 3418224"/>
                  <a:gd name="connsiteY2" fmla="*/ 1734289 h 4332914"/>
                  <a:gd name="connsiteX3" fmla="*/ 3252959 w 3418224"/>
                  <a:gd name="connsiteY3" fmla="*/ 1989309 h 4332914"/>
                  <a:gd name="connsiteX4" fmla="*/ 2267473 w 3418224"/>
                  <a:gd name="connsiteY4" fmla="*/ 1511811 h 4332914"/>
                  <a:gd name="connsiteX5" fmla="*/ 2156284 w 3418224"/>
                  <a:gd name="connsiteY5" fmla="*/ 1545993 h 4332914"/>
                  <a:gd name="connsiteX6" fmla="*/ 2168211 w 3418224"/>
                  <a:gd name="connsiteY6" fmla="*/ 2761289 h 4332914"/>
                  <a:gd name="connsiteX7" fmla="*/ 2002476 w 3418224"/>
                  <a:gd name="connsiteY7" fmla="*/ 4247189 h 4332914"/>
                  <a:gd name="connsiteX8" fmla="*/ 1905321 w 3418224"/>
                  <a:gd name="connsiteY8" fmla="*/ 4332914 h 4332914"/>
                  <a:gd name="connsiteX9" fmla="*/ 1402401 w 3418224"/>
                  <a:gd name="connsiteY9" fmla="*/ 4332914 h 4332914"/>
                  <a:gd name="connsiteX10" fmla="*/ 1305246 w 3418224"/>
                  <a:gd name="connsiteY10" fmla="*/ 4201469 h 4332914"/>
                  <a:gd name="connsiteX11" fmla="*/ 1156656 w 3418224"/>
                  <a:gd name="connsiteY11" fmla="*/ 2709854 h 4332914"/>
                  <a:gd name="connsiteX12" fmla="*/ 1150941 w 3418224"/>
                  <a:gd name="connsiteY12" fmla="*/ 1475414 h 4332914"/>
                  <a:gd name="connsiteX13" fmla="*/ 939597 w 3418224"/>
                  <a:gd name="connsiteY13" fmla="*/ 1373266 h 4332914"/>
                  <a:gd name="connsiteX14" fmla="*/ 0 w 3418224"/>
                  <a:gd name="connsiteY14" fmla="*/ 201128 h 4332914"/>
                  <a:gd name="connsiteX15" fmla="*/ 220556 w 3418224"/>
                  <a:gd name="connsiteY15" fmla="*/ 44999 h 4332914"/>
                  <a:gd name="connsiteX16" fmla="*/ 1320453 w 3418224"/>
                  <a:gd name="connsiteY16" fmla="*/ 1075865 h 4332914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349089"/>
                  <a:gd name="connsiteY0" fmla="*/ 1089250 h 4346299"/>
                  <a:gd name="connsiteX1" fmla="*/ 2287227 w 3349089"/>
                  <a:gd name="connsiteY1" fmla="*/ 1098072 h 4346299"/>
                  <a:gd name="connsiteX2" fmla="*/ 3173654 w 3349089"/>
                  <a:gd name="connsiteY2" fmla="*/ 157977 h 4346299"/>
                  <a:gd name="connsiteX3" fmla="*/ 3252959 w 3349089"/>
                  <a:gd name="connsiteY3" fmla="*/ 2002694 h 4346299"/>
                  <a:gd name="connsiteX4" fmla="*/ 2267473 w 3349089"/>
                  <a:gd name="connsiteY4" fmla="*/ 1525196 h 4346299"/>
                  <a:gd name="connsiteX5" fmla="*/ 2156284 w 3349089"/>
                  <a:gd name="connsiteY5" fmla="*/ 1559378 h 4346299"/>
                  <a:gd name="connsiteX6" fmla="*/ 2168211 w 3349089"/>
                  <a:gd name="connsiteY6" fmla="*/ 2774674 h 4346299"/>
                  <a:gd name="connsiteX7" fmla="*/ 2002476 w 3349089"/>
                  <a:gd name="connsiteY7" fmla="*/ 4260574 h 4346299"/>
                  <a:gd name="connsiteX8" fmla="*/ 1905321 w 3349089"/>
                  <a:gd name="connsiteY8" fmla="*/ 4346299 h 4346299"/>
                  <a:gd name="connsiteX9" fmla="*/ 1402401 w 3349089"/>
                  <a:gd name="connsiteY9" fmla="*/ 4346299 h 4346299"/>
                  <a:gd name="connsiteX10" fmla="*/ 1305246 w 3349089"/>
                  <a:gd name="connsiteY10" fmla="*/ 4214854 h 4346299"/>
                  <a:gd name="connsiteX11" fmla="*/ 1156656 w 3349089"/>
                  <a:gd name="connsiteY11" fmla="*/ 2723239 h 4346299"/>
                  <a:gd name="connsiteX12" fmla="*/ 1150941 w 3349089"/>
                  <a:gd name="connsiteY12" fmla="*/ 1488799 h 4346299"/>
                  <a:gd name="connsiteX13" fmla="*/ 939597 w 3349089"/>
                  <a:gd name="connsiteY13" fmla="*/ 1386651 h 4346299"/>
                  <a:gd name="connsiteX14" fmla="*/ 0 w 3349089"/>
                  <a:gd name="connsiteY14" fmla="*/ 214513 h 4346299"/>
                  <a:gd name="connsiteX15" fmla="*/ 220556 w 3349089"/>
                  <a:gd name="connsiteY15" fmla="*/ 58384 h 4346299"/>
                  <a:gd name="connsiteX16" fmla="*/ 1320453 w 3349089"/>
                  <a:gd name="connsiteY16" fmla="*/ 1089250 h 4346299"/>
                  <a:gd name="connsiteX0" fmla="*/ 1320453 w 3401497"/>
                  <a:gd name="connsiteY0" fmla="*/ 1089250 h 4346299"/>
                  <a:gd name="connsiteX1" fmla="*/ 2287227 w 3401497"/>
                  <a:gd name="connsiteY1" fmla="*/ 1098072 h 4346299"/>
                  <a:gd name="connsiteX2" fmla="*/ 3173654 w 3401497"/>
                  <a:gd name="connsiteY2" fmla="*/ 157977 h 4346299"/>
                  <a:gd name="connsiteX3" fmla="*/ 3305367 w 3401497"/>
                  <a:gd name="connsiteY3" fmla="*/ 325650 h 4346299"/>
                  <a:gd name="connsiteX4" fmla="*/ 2267473 w 3401497"/>
                  <a:gd name="connsiteY4" fmla="*/ 1525196 h 4346299"/>
                  <a:gd name="connsiteX5" fmla="*/ 2156284 w 3401497"/>
                  <a:gd name="connsiteY5" fmla="*/ 1559378 h 4346299"/>
                  <a:gd name="connsiteX6" fmla="*/ 2168211 w 3401497"/>
                  <a:gd name="connsiteY6" fmla="*/ 2774674 h 4346299"/>
                  <a:gd name="connsiteX7" fmla="*/ 2002476 w 3401497"/>
                  <a:gd name="connsiteY7" fmla="*/ 4260574 h 4346299"/>
                  <a:gd name="connsiteX8" fmla="*/ 1905321 w 3401497"/>
                  <a:gd name="connsiteY8" fmla="*/ 4346299 h 4346299"/>
                  <a:gd name="connsiteX9" fmla="*/ 1402401 w 3401497"/>
                  <a:gd name="connsiteY9" fmla="*/ 4346299 h 4346299"/>
                  <a:gd name="connsiteX10" fmla="*/ 1305246 w 3401497"/>
                  <a:gd name="connsiteY10" fmla="*/ 4214854 h 4346299"/>
                  <a:gd name="connsiteX11" fmla="*/ 1156656 w 3401497"/>
                  <a:gd name="connsiteY11" fmla="*/ 2723239 h 4346299"/>
                  <a:gd name="connsiteX12" fmla="*/ 1150941 w 3401497"/>
                  <a:gd name="connsiteY12" fmla="*/ 1488799 h 4346299"/>
                  <a:gd name="connsiteX13" fmla="*/ 939597 w 3401497"/>
                  <a:gd name="connsiteY13" fmla="*/ 1386651 h 4346299"/>
                  <a:gd name="connsiteX14" fmla="*/ 0 w 3401497"/>
                  <a:gd name="connsiteY14" fmla="*/ 214513 h 4346299"/>
                  <a:gd name="connsiteX15" fmla="*/ 220556 w 3401497"/>
                  <a:gd name="connsiteY15" fmla="*/ 58384 h 4346299"/>
                  <a:gd name="connsiteX16" fmla="*/ 1320453 w 3401497"/>
                  <a:gd name="connsiteY16" fmla="*/ 1089250 h 4346299"/>
                  <a:gd name="connsiteX0" fmla="*/ 1320453 w 3394509"/>
                  <a:gd name="connsiteY0" fmla="*/ 1089250 h 4346299"/>
                  <a:gd name="connsiteX1" fmla="*/ 2287227 w 3394509"/>
                  <a:gd name="connsiteY1" fmla="*/ 1098072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73654 w 3394509"/>
                  <a:gd name="connsiteY2" fmla="*/ 144591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287897"/>
                  <a:gd name="connsiteY0" fmla="*/ 1075864 h 4332913"/>
                  <a:gd name="connsiteX1" fmla="*/ 2143979 w 3287897"/>
                  <a:gd name="connsiteY1" fmla="*/ 1074204 h 4332913"/>
                  <a:gd name="connsiteX2" fmla="*/ 3117752 w 3287897"/>
                  <a:gd name="connsiteY2" fmla="*/ 137604 h 4332913"/>
                  <a:gd name="connsiteX3" fmla="*/ 3287897 w 3287897"/>
                  <a:gd name="connsiteY3" fmla="*/ 280819 h 4332913"/>
                  <a:gd name="connsiteX4" fmla="*/ 2267473 w 3287897"/>
                  <a:gd name="connsiteY4" fmla="*/ 1511810 h 4332913"/>
                  <a:gd name="connsiteX5" fmla="*/ 2156284 w 3287897"/>
                  <a:gd name="connsiteY5" fmla="*/ 1545992 h 4332913"/>
                  <a:gd name="connsiteX6" fmla="*/ 2168211 w 3287897"/>
                  <a:gd name="connsiteY6" fmla="*/ 2761288 h 4332913"/>
                  <a:gd name="connsiteX7" fmla="*/ 2002476 w 3287897"/>
                  <a:gd name="connsiteY7" fmla="*/ 4247188 h 4332913"/>
                  <a:gd name="connsiteX8" fmla="*/ 1905321 w 3287897"/>
                  <a:gd name="connsiteY8" fmla="*/ 4332913 h 4332913"/>
                  <a:gd name="connsiteX9" fmla="*/ 1402401 w 3287897"/>
                  <a:gd name="connsiteY9" fmla="*/ 4332913 h 4332913"/>
                  <a:gd name="connsiteX10" fmla="*/ 1305246 w 3287897"/>
                  <a:gd name="connsiteY10" fmla="*/ 4201468 h 4332913"/>
                  <a:gd name="connsiteX11" fmla="*/ 1156656 w 3287897"/>
                  <a:gd name="connsiteY11" fmla="*/ 2709853 h 4332913"/>
                  <a:gd name="connsiteX12" fmla="*/ 1150941 w 3287897"/>
                  <a:gd name="connsiteY12" fmla="*/ 1475413 h 4332913"/>
                  <a:gd name="connsiteX13" fmla="*/ 939597 w 3287897"/>
                  <a:gd name="connsiteY13" fmla="*/ 1373265 h 4332913"/>
                  <a:gd name="connsiteX14" fmla="*/ 0 w 3287897"/>
                  <a:gd name="connsiteY14" fmla="*/ 201127 h 4332913"/>
                  <a:gd name="connsiteX15" fmla="*/ 220556 w 3287897"/>
                  <a:gd name="connsiteY15" fmla="*/ 44998 h 4332913"/>
                  <a:gd name="connsiteX16" fmla="*/ 1320453 w 3287897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17752 w 3358204"/>
                  <a:gd name="connsiteY2" fmla="*/ 137604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59063 w 3358204"/>
                  <a:gd name="connsiteY2" fmla="*/ 73761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159063 w 3290606"/>
                  <a:gd name="connsiteY2" fmla="*/ 73761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091465 w 3290606"/>
                  <a:gd name="connsiteY2" fmla="*/ 28695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188528 h 4445577"/>
                  <a:gd name="connsiteX1" fmla="*/ 2143979 w 3290606"/>
                  <a:gd name="connsiteY1" fmla="*/ 1186868 h 4445577"/>
                  <a:gd name="connsiteX2" fmla="*/ 3091465 w 3290606"/>
                  <a:gd name="connsiteY2" fmla="*/ 141359 h 4445577"/>
                  <a:gd name="connsiteX3" fmla="*/ 3290606 w 3290606"/>
                  <a:gd name="connsiteY3" fmla="*/ 237939 h 4445577"/>
                  <a:gd name="connsiteX4" fmla="*/ 2308480 w 3290606"/>
                  <a:gd name="connsiteY4" fmla="*/ 1541011 h 4445577"/>
                  <a:gd name="connsiteX5" fmla="*/ 2156284 w 3290606"/>
                  <a:gd name="connsiteY5" fmla="*/ 1658656 h 4445577"/>
                  <a:gd name="connsiteX6" fmla="*/ 2168211 w 3290606"/>
                  <a:gd name="connsiteY6" fmla="*/ 2873952 h 4445577"/>
                  <a:gd name="connsiteX7" fmla="*/ 2002476 w 3290606"/>
                  <a:gd name="connsiteY7" fmla="*/ 4359852 h 4445577"/>
                  <a:gd name="connsiteX8" fmla="*/ 1905321 w 3290606"/>
                  <a:gd name="connsiteY8" fmla="*/ 4445577 h 4445577"/>
                  <a:gd name="connsiteX9" fmla="*/ 1402401 w 3290606"/>
                  <a:gd name="connsiteY9" fmla="*/ 4445577 h 4445577"/>
                  <a:gd name="connsiteX10" fmla="*/ 1305246 w 3290606"/>
                  <a:gd name="connsiteY10" fmla="*/ 4314132 h 4445577"/>
                  <a:gd name="connsiteX11" fmla="*/ 1156656 w 3290606"/>
                  <a:gd name="connsiteY11" fmla="*/ 2822517 h 4445577"/>
                  <a:gd name="connsiteX12" fmla="*/ 1150941 w 3290606"/>
                  <a:gd name="connsiteY12" fmla="*/ 1588077 h 4445577"/>
                  <a:gd name="connsiteX13" fmla="*/ 939597 w 3290606"/>
                  <a:gd name="connsiteY13" fmla="*/ 1485929 h 4445577"/>
                  <a:gd name="connsiteX14" fmla="*/ 0 w 3290606"/>
                  <a:gd name="connsiteY14" fmla="*/ 313791 h 4445577"/>
                  <a:gd name="connsiteX15" fmla="*/ 382042 w 3290606"/>
                  <a:gd name="connsiteY15" fmla="*/ 44998 h 4445577"/>
                  <a:gd name="connsiteX16" fmla="*/ 1320453 w 3290606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778111 w 3129120"/>
                  <a:gd name="connsiteY13" fmla="*/ 1485929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866135 w 3129120"/>
                  <a:gd name="connsiteY2" fmla="*/ 118827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233594 h 4490643"/>
                  <a:gd name="connsiteX1" fmla="*/ 1982493 w 3129120"/>
                  <a:gd name="connsiteY1" fmla="*/ 1231934 h 4490643"/>
                  <a:gd name="connsiteX2" fmla="*/ 2866135 w 3129120"/>
                  <a:gd name="connsiteY2" fmla="*/ 163893 h 4490643"/>
                  <a:gd name="connsiteX3" fmla="*/ 3129120 w 3129120"/>
                  <a:gd name="connsiteY3" fmla="*/ 283005 h 4490643"/>
                  <a:gd name="connsiteX4" fmla="*/ 2146994 w 3129120"/>
                  <a:gd name="connsiteY4" fmla="*/ 1586077 h 4490643"/>
                  <a:gd name="connsiteX5" fmla="*/ 1994798 w 3129120"/>
                  <a:gd name="connsiteY5" fmla="*/ 1703722 h 4490643"/>
                  <a:gd name="connsiteX6" fmla="*/ 2006725 w 3129120"/>
                  <a:gd name="connsiteY6" fmla="*/ 2919018 h 4490643"/>
                  <a:gd name="connsiteX7" fmla="*/ 1840990 w 3129120"/>
                  <a:gd name="connsiteY7" fmla="*/ 4404918 h 4490643"/>
                  <a:gd name="connsiteX8" fmla="*/ 1743835 w 3129120"/>
                  <a:gd name="connsiteY8" fmla="*/ 4490643 h 4490643"/>
                  <a:gd name="connsiteX9" fmla="*/ 1240915 w 3129120"/>
                  <a:gd name="connsiteY9" fmla="*/ 4490643 h 4490643"/>
                  <a:gd name="connsiteX10" fmla="*/ 1143760 w 3129120"/>
                  <a:gd name="connsiteY10" fmla="*/ 4359198 h 4490643"/>
                  <a:gd name="connsiteX11" fmla="*/ 995170 w 3129120"/>
                  <a:gd name="connsiteY11" fmla="*/ 2867583 h 4490643"/>
                  <a:gd name="connsiteX12" fmla="*/ 989455 w 3129120"/>
                  <a:gd name="connsiteY12" fmla="*/ 1633143 h 4490643"/>
                  <a:gd name="connsiteX13" fmla="*/ 819422 w 3129120"/>
                  <a:gd name="connsiteY13" fmla="*/ 1508462 h 4490643"/>
                  <a:gd name="connsiteX14" fmla="*/ 0 w 3129120"/>
                  <a:gd name="connsiteY14" fmla="*/ 238682 h 4490643"/>
                  <a:gd name="connsiteX15" fmla="*/ 318199 w 3129120"/>
                  <a:gd name="connsiteY15" fmla="*/ 44998 h 4490643"/>
                  <a:gd name="connsiteX16" fmla="*/ 1158967 w 3129120"/>
                  <a:gd name="connsiteY16" fmla="*/ 1233594 h 4490643"/>
                  <a:gd name="connsiteX0" fmla="*/ 1121412 w 3091565"/>
                  <a:gd name="connsiteY0" fmla="*/ 1233594 h 4490643"/>
                  <a:gd name="connsiteX1" fmla="*/ 1944938 w 3091565"/>
                  <a:gd name="connsiteY1" fmla="*/ 1231934 h 4490643"/>
                  <a:gd name="connsiteX2" fmla="*/ 2828580 w 3091565"/>
                  <a:gd name="connsiteY2" fmla="*/ 163893 h 4490643"/>
                  <a:gd name="connsiteX3" fmla="*/ 3091565 w 3091565"/>
                  <a:gd name="connsiteY3" fmla="*/ 283005 h 4490643"/>
                  <a:gd name="connsiteX4" fmla="*/ 2109439 w 3091565"/>
                  <a:gd name="connsiteY4" fmla="*/ 1586077 h 4490643"/>
                  <a:gd name="connsiteX5" fmla="*/ 1957243 w 3091565"/>
                  <a:gd name="connsiteY5" fmla="*/ 1703722 h 4490643"/>
                  <a:gd name="connsiteX6" fmla="*/ 1969170 w 3091565"/>
                  <a:gd name="connsiteY6" fmla="*/ 2919018 h 4490643"/>
                  <a:gd name="connsiteX7" fmla="*/ 1803435 w 3091565"/>
                  <a:gd name="connsiteY7" fmla="*/ 4404918 h 4490643"/>
                  <a:gd name="connsiteX8" fmla="*/ 1706280 w 3091565"/>
                  <a:gd name="connsiteY8" fmla="*/ 4490643 h 4490643"/>
                  <a:gd name="connsiteX9" fmla="*/ 1203360 w 3091565"/>
                  <a:gd name="connsiteY9" fmla="*/ 4490643 h 4490643"/>
                  <a:gd name="connsiteX10" fmla="*/ 1106205 w 3091565"/>
                  <a:gd name="connsiteY10" fmla="*/ 4359198 h 4490643"/>
                  <a:gd name="connsiteX11" fmla="*/ 957615 w 3091565"/>
                  <a:gd name="connsiteY11" fmla="*/ 2867583 h 4490643"/>
                  <a:gd name="connsiteX12" fmla="*/ 951900 w 3091565"/>
                  <a:gd name="connsiteY12" fmla="*/ 1633143 h 4490643"/>
                  <a:gd name="connsiteX13" fmla="*/ 781867 w 3091565"/>
                  <a:gd name="connsiteY13" fmla="*/ 1508462 h 4490643"/>
                  <a:gd name="connsiteX14" fmla="*/ 0 w 3091565"/>
                  <a:gd name="connsiteY14" fmla="*/ 167328 h 4490643"/>
                  <a:gd name="connsiteX15" fmla="*/ 280644 w 3091565"/>
                  <a:gd name="connsiteY15" fmla="*/ 44998 h 4490643"/>
                  <a:gd name="connsiteX16" fmla="*/ 1121412 w 3091565"/>
                  <a:gd name="connsiteY16" fmla="*/ 1233594 h 4490643"/>
                  <a:gd name="connsiteX0" fmla="*/ 1121412 w 3091565"/>
                  <a:gd name="connsiteY0" fmla="*/ 1203551 h 4460600"/>
                  <a:gd name="connsiteX1" fmla="*/ 1944938 w 3091565"/>
                  <a:gd name="connsiteY1" fmla="*/ 1201891 h 4460600"/>
                  <a:gd name="connsiteX2" fmla="*/ 2828580 w 3091565"/>
                  <a:gd name="connsiteY2" fmla="*/ 133850 h 4460600"/>
                  <a:gd name="connsiteX3" fmla="*/ 3091565 w 3091565"/>
                  <a:gd name="connsiteY3" fmla="*/ 252962 h 4460600"/>
                  <a:gd name="connsiteX4" fmla="*/ 2109439 w 3091565"/>
                  <a:gd name="connsiteY4" fmla="*/ 1556034 h 4460600"/>
                  <a:gd name="connsiteX5" fmla="*/ 1957243 w 3091565"/>
                  <a:gd name="connsiteY5" fmla="*/ 1673679 h 4460600"/>
                  <a:gd name="connsiteX6" fmla="*/ 1969170 w 3091565"/>
                  <a:gd name="connsiteY6" fmla="*/ 2888975 h 4460600"/>
                  <a:gd name="connsiteX7" fmla="*/ 1803435 w 3091565"/>
                  <a:gd name="connsiteY7" fmla="*/ 4374875 h 4460600"/>
                  <a:gd name="connsiteX8" fmla="*/ 1706280 w 3091565"/>
                  <a:gd name="connsiteY8" fmla="*/ 4460600 h 4460600"/>
                  <a:gd name="connsiteX9" fmla="*/ 1203360 w 3091565"/>
                  <a:gd name="connsiteY9" fmla="*/ 4460600 h 4460600"/>
                  <a:gd name="connsiteX10" fmla="*/ 1106205 w 3091565"/>
                  <a:gd name="connsiteY10" fmla="*/ 4329155 h 4460600"/>
                  <a:gd name="connsiteX11" fmla="*/ 957615 w 3091565"/>
                  <a:gd name="connsiteY11" fmla="*/ 2837540 h 4460600"/>
                  <a:gd name="connsiteX12" fmla="*/ 951900 w 3091565"/>
                  <a:gd name="connsiteY12" fmla="*/ 1603100 h 4460600"/>
                  <a:gd name="connsiteX13" fmla="*/ 781867 w 3091565"/>
                  <a:gd name="connsiteY13" fmla="*/ 1478419 h 4460600"/>
                  <a:gd name="connsiteX14" fmla="*/ 0 w 3091565"/>
                  <a:gd name="connsiteY14" fmla="*/ 137285 h 4460600"/>
                  <a:gd name="connsiteX15" fmla="*/ 295667 w 3091565"/>
                  <a:gd name="connsiteY15" fmla="*/ 44998 h 4460600"/>
                  <a:gd name="connsiteX16" fmla="*/ 1121412 w 3091565"/>
                  <a:gd name="connsiteY16" fmla="*/ 1203551 h 4460600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839847 w 3102832"/>
                  <a:gd name="connsiteY2" fmla="*/ 136652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727182 w 3102832"/>
                  <a:gd name="connsiteY2" fmla="*/ 23988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689627 w 2982656"/>
                  <a:gd name="connsiteY2" fmla="*/ 46282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814 h 4463863"/>
                  <a:gd name="connsiteX1" fmla="*/ 1956205 w 2915058"/>
                  <a:gd name="connsiteY1" fmla="*/ 1205154 h 4463863"/>
                  <a:gd name="connsiteX2" fmla="*/ 2689627 w 2915058"/>
                  <a:gd name="connsiteY2" fmla="*/ 43228 h 4463863"/>
                  <a:gd name="connsiteX3" fmla="*/ 2915058 w 2915058"/>
                  <a:gd name="connsiteY3" fmla="*/ 87228 h 4463863"/>
                  <a:gd name="connsiteX4" fmla="*/ 2120706 w 2915058"/>
                  <a:gd name="connsiteY4" fmla="*/ 1559297 h 4463863"/>
                  <a:gd name="connsiteX5" fmla="*/ 1968510 w 2915058"/>
                  <a:gd name="connsiteY5" fmla="*/ 1676942 h 4463863"/>
                  <a:gd name="connsiteX6" fmla="*/ 1980437 w 2915058"/>
                  <a:gd name="connsiteY6" fmla="*/ 2892238 h 4463863"/>
                  <a:gd name="connsiteX7" fmla="*/ 1814702 w 2915058"/>
                  <a:gd name="connsiteY7" fmla="*/ 4378138 h 4463863"/>
                  <a:gd name="connsiteX8" fmla="*/ 1717547 w 2915058"/>
                  <a:gd name="connsiteY8" fmla="*/ 4463863 h 4463863"/>
                  <a:gd name="connsiteX9" fmla="*/ 1214627 w 2915058"/>
                  <a:gd name="connsiteY9" fmla="*/ 4463863 h 4463863"/>
                  <a:gd name="connsiteX10" fmla="*/ 1117472 w 2915058"/>
                  <a:gd name="connsiteY10" fmla="*/ 4332418 h 4463863"/>
                  <a:gd name="connsiteX11" fmla="*/ 968882 w 2915058"/>
                  <a:gd name="connsiteY11" fmla="*/ 2840803 h 4463863"/>
                  <a:gd name="connsiteX12" fmla="*/ 963167 w 2915058"/>
                  <a:gd name="connsiteY12" fmla="*/ 1606363 h 4463863"/>
                  <a:gd name="connsiteX13" fmla="*/ 793134 w 2915058"/>
                  <a:gd name="connsiteY13" fmla="*/ 1481682 h 4463863"/>
                  <a:gd name="connsiteX14" fmla="*/ 0 w 2915058"/>
                  <a:gd name="connsiteY14" fmla="*/ 114260 h 4463863"/>
                  <a:gd name="connsiteX15" fmla="*/ 306934 w 2915058"/>
                  <a:gd name="connsiteY15" fmla="*/ 48261 h 4463863"/>
                  <a:gd name="connsiteX16" fmla="*/ 1132679 w 2915058"/>
                  <a:gd name="connsiteY16" fmla="*/ 1206814 h 4463863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083368 w 2915058"/>
                  <a:gd name="connsiteY0" fmla="*/ 1197761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85044 w 2915058"/>
                  <a:gd name="connsiteY5" fmla="*/ 1651403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15058" h="4446592">
                    <a:moveTo>
                      <a:pt x="1083368" y="1197761"/>
                    </a:moveTo>
                    <a:cubicBezTo>
                      <a:pt x="1417389" y="1191879"/>
                      <a:pt x="1678456" y="1157919"/>
                      <a:pt x="1906609" y="1196148"/>
                    </a:cubicBezTo>
                    <a:cubicBezTo>
                      <a:pt x="2016195" y="1139720"/>
                      <a:pt x="2572084" y="95080"/>
                      <a:pt x="2689627" y="25957"/>
                    </a:cubicBezTo>
                    <a:cubicBezTo>
                      <a:pt x="2692709" y="-17271"/>
                      <a:pt x="2895890" y="-9058"/>
                      <a:pt x="2915058" y="69957"/>
                    </a:cubicBezTo>
                    <a:cubicBezTo>
                      <a:pt x="2688864" y="554611"/>
                      <a:pt x="2476394" y="1141150"/>
                      <a:pt x="2120706" y="1542026"/>
                    </a:cubicBezTo>
                    <a:cubicBezTo>
                      <a:pt x="2059970" y="1591567"/>
                      <a:pt x="2082200" y="1588830"/>
                      <a:pt x="1985044" y="1651403"/>
                    </a:cubicBezTo>
                    <a:cubicBezTo>
                      <a:pt x="1983508" y="2059258"/>
                      <a:pt x="1981973" y="2467112"/>
                      <a:pt x="1980437" y="2874967"/>
                    </a:cubicBezTo>
                    <a:lnTo>
                      <a:pt x="1814702" y="4360867"/>
                    </a:lnTo>
                    <a:cubicBezTo>
                      <a:pt x="1810892" y="4395157"/>
                      <a:pt x="1755647" y="4446592"/>
                      <a:pt x="1717547" y="4446592"/>
                    </a:cubicBezTo>
                    <a:lnTo>
                      <a:pt x="1214627" y="4446592"/>
                    </a:lnTo>
                    <a:cubicBezTo>
                      <a:pt x="1159382" y="4442782"/>
                      <a:pt x="1121282" y="4370392"/>
                      <a:pt x="1117472" y="4315147"/>
                    </a:cubicBezTo>
                    <a:lnTo>
                      <a:pt x="968882" y="2823532"/>
                    </a:lnTo>
                    <a:cubicBezTo>
                      <a:pt x="966977" y="2412052"/>
                      <a:pt x="932195" y="2042790"/>
                      <a:pt x="930290" y="1631310"/>
                    </a:cubicBezTo>
                    <a:cubicBezTo>
                      <a:pt x="827906" y="1534429"/>
                      <a:pt x="844162" y="1516437"/>
                      <a:pt x="793134" y="1464411"/>
                    </a:cubicBezTo>
                    <a:lnTo>
                      <a:pt x="0" y="96989"/>
                    </a:lnTo>
                    <a:cubicBezTo>
                      <a:pt x="14706" y="-16810"/>
                      <a:pt x="204008" y="-14008"/>
                      <a:pt x="306934" y="30990"/>
                    </a:cubicBezTo>
                    <a:cubicBezTo>
                      <a:pt x="487190" y="194785"/>
                      <a:pt x="953828" y="1203476"/>
                      <a:pt x="1083368" y="119776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 smtClea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217"/>
              <p:cNvSpPr>
                <a:spLocks/>
              </p:cNvSpPr>
              <p:nvPr/>
            </p:nvSpPr>
            <p:spPr bwMode="auto">
              <a:xfrm rot="10800000">
                <a:off x="5275662" y="419791"/>
                <a:ext cx="258323" cy="271403"/>
              </a:xfrm>
              <a:custGeom>
                <a:avLst/>
                <a:gdLst/>
                <a:ahLst/>
                <a:cxnLst>
                  <a:cxn ang="0">
                    <a:pos x="0" y="84"/>
                  </a:cxn>
                  <a:cxn ang="0">
                    <a:pos x="0" y="84"/>
                  </a:cxn>
                  <a:cxn ang="0">
                    <a:pos x="2" y="104"/>
                  </a:cxn>
                  <a:cxn ang="0">
                    <a:pos x="4" y="122"/>
                  </a:cxn>
                  <a:cxn ang="0">
                    <a:pos x="10" y="136"/>
                  </a:cxn>
                  <a:cxn ang="0">
                    <a:pos x="18" y="148"/>
                  </a:cxn>
                  <a:cxn ang="0">
                    <a:pos x="30" y="156"/>
                  </a:cxn>
                  <a:cxn ang="0">
                    <a:pos x="42" y="162"/>
                  </a:cxn>
                  <a:cxn ang="0">
                    <a:pos x="60" y="166"/>
                  </a:cxn>
                  <a:cxn ang="0">
                    <a:pos x="78" y="166"/>
                  </a:cxn>
                  <a:cxn ang="0">
                    <a:pos x="78" y="166"/>
                  </a:cxn>
                  <a:cxn ang="0">
                    <a:pos x="98" y="166"/>
                  </a:cxn>
                  <a:cxn ang="0">
                    <a:pos x="116" y="162"/>
                  </a:cxn>
                  <a:cxn ang="0">
                    <a:pos x="128" y="156"/>
                  </a:cxn>
                  <a:cxn ang="0">
                    <a:pos x="140" y="148"/>
                  </a:cxn>
                  <a:cxn ang="0">
                    <a:pos x="148" y="136"/>
                  </a:cxn>
                  <a:cxn ang="0">
                    <a:pos x="154" y="122"/>
                  </a:cxn>
                  <a:cxn ang="0">
                    <a:pos x="156" y="104"/>
                  </a:cxn>
                  <a:cxn ang="0">
                    <a:pos x="158" y="84"/>
                  </a:cxn>
                  <a:cxn ang="0">
                    <a:pos x="158" y="84"/>
                  </a:cxn>
                  <a:cxn ang="0">
                    <a:pos x="156" y="62"/>
                  </a:cxn>
                  <a:cxn ang="0">
                    <a:pos x="154" y="46"/>
                  </a:cxn>
                  <a:cxn ang="0">
                    <a:pos x="148" y="30"/>
                  </a:cxn>
                  <a:cxn ang="0">
                    <a:pos x="140" y="20"/>
                  </a:cxn>
                  <a:cxn ang="0">
                    <a:pos x="128" y="10"/>
                  </a:cxn>
                  <a:cxn ang="0">
                    <a:pos x="116" y="4"/>
                  </a:cxn>
                  <a:cxn ang="0">
                    <a:pos x="98" y="2"/>
                  </a:cxn>
                  <a:cxn ang="0">
                    <a:pos x="78" y="0"/>
                  </a:cxn>
                  <a:cxn ang="0">
                    <a:pos x="78" y="0"/>
                  </a:cxn>
                  <a:cxn ang="0">
                    <a:pos x="60" y="2"/>
                  </a:cxn>
                  <a:cxn ang="0">
                    <a:pos x="42" y="4"/>
                  </a:cxn>
                  <a:cxn ang="0">
                    <a:pos x="30" y="10"/>
                  </a:cxn>
                  <a:cxn ang="0">
                    <a:pos x="18" y="20"/>
                  </a:cxn>
                  <a:cxn ang="0">
                    <a:pos x="10" y="30"/>
                  </a:cxn>
                  <a:cxn ang="0">
                    <a:pos x="4" y="46"/>
                  </a:cxn>
                  <a:cxn ang="0">
                    <a:pos x="2" y="62"/>
                  </a:cxn>
                  <a:cxn ang="0">
                    <a:pos x="0" y="84"/>
                  </a:cxn>
                </a:cxnLst>
                <a:rect l="0" t="0" r="r" b="b"/>
                <a:pathLst>
                  <a:path w="158" h="166">
                    <a:moveTo>
                      <a:pt x="0" y="84"/>
                    </a:moveTo>
                    <a:lnTo>
                      <a:pt x="0" y="84"/>
                    </a:lnTo>
                    <a:lnTo>
                      <a:pt x="2" y="104"/>
                    </a:lnTo>
                    <a:lnTo>
                      <a:pt x="4" y="122"/>
                    </a:lnTo>
                    <a:lnTo>
                      <a:pt x="10" y="136"/>
                    </a:lnTo>
                    <a:lnTo>
                      <a:pt x="18" y="148"/>
                    </a:lnTo>
                    <a:lnTo>
                      <a:pt x="30" y="156"/>
                    </a:lnTo>
                    <a:lnTo>
                      <a:pt x="42" y="162"/>
                    </a:lnTo>
                    <a:lnTo>
                      <a:pt x="60" y="166"/>
                    </a:lnTo>
                    <a:lnTo>
                      <a:pt x="78" y="166"/>
                    </a:lnTo>
                    <a:lnTo>
                      <a:pt x="78" y="166"/>
                    </a:lnTo>
                    <a:lnTo>
                      <a:pt x="98" y="166"/>
                    </a:lnTo>
                    <a:lnTo>
                      <a:pt x="116" y="162"/>
                    </a:lnTo>
                    <a:lnTo>
                      <a:pt x="128" y="156"/>
                    </a:lnTo>
                    <a:lnTo>
                      <a:pt x="140" y="148"/>
                    </a:lnTo>
                    <a:lnTo>
                      <a:pt x="148" y="136"/>
                    </a:lnTo>
                    <a:lnTo>
                      <a:pt x="154" y="122"/>
                    </a:lnTo>
                    <a:lnTo>
                      <a:pt x="156" y="104"/>
                    </a:lnTo>
                    <a:lnTo>
                      <a:pt x="158" y="84"/>
                    </a:lnTo>
                    <a:lnTo>
                      <a:pt x="158" y="84"/>
                    </a:lnTo>
                    <a:lnTo>
                      <a:pt x="156" y="62"/>
                    </a:lnTo>
                    <a:lnTo>
                      <a:pt x="154" y="46"/>
                    </a:lnTo>
                    <a:lnTo>
                      <a:pt x="148" y="30"/>
                    </a:lnTo>
                    <a:lnTo>
                      <a:pt x="140" y="20"/>
                    </a:lnTo>
                    <a:lnTo>
                      <a:pt x="128" y="10"/>
                    </a:lnTo>
                    <a:lnTo>
                      <a:pt x="116" y="4"/>
                    </a:lnTo>
                    <a:lnTo>
                      <a:pt x="98" y="2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60" y="2"/>
                    </a:lnTo>
                    <a:lnTo>
                      <a:pt x="42" y="4"/>
                    </a:lnTo>
                    <a:lnTo>
                      <a:pt x="30" y="10"/>
                    </a:lnTo>
                    <a:lnTo>
                      <a:pt x="18" y="20"/>
                    </a:lnTo>
                    <a:lnTo>
                      <a:pt x="10" y="30"/>
                    </a:lnTo>
                    <a:lnTo>
                      <a:pt x="4" y="46"/>
                    </a:lnTo>
                    <a:lnTo>
                      <a:pt x="2" y="62"/>
                    </a:lnTo>
                    <a:lnTo>
                      <a:pt x="0" y="8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" name="Freeform 66"/>
            <p:cNvSpPr>
              <a:spLocks noEditPoints="1"/>
            </p:cNvSpPr>
            <p:nvPr/>
          </p:nvSpPr>
          <p:spPr bwMode="auto">
            <a:xfrm>
              <a:off x="2644022" y="4054313"/>
              <a:ext cx="258802" cy="123579"/>
            </a:xfrm>
            <a:custGeom>
              <a:avLst/>
              <a:gdLst/>
              <a:ahLst/>
              <a:cxnLst>
                <a:cxn ang="0">
                  <a:pos x="180" y="2"/>
                </a:cxn>
                <a:cxn ang="0">
                  <a:pos x="122" y="16"/>
                </a:cxn>
                <a:cxn ang="0">
                  <a:pos x="72" y="46"/>
                </a:cxn>
                <a:cxn ang="0">
                  <a:pos x="34" y="88"/>
                </a:cxn>
                <a:cxn ang="0">
                  <a:pos x="8" y="142"/>
                </a:cxn>
                <a:cxn ang="0">
                  <a:pos x="0" y="200"/>
                </a:cxn>
                <a:cxn ang="0">
                  <a:pos x="4" y="242"/>
                </a:cxn>
                <a:cxn ang="0">
                  <a:pos x="24" y="296"/>
                </a:cxn>
                <a:cxn ang="0">
                  <a:pos x="58" y="342"/>
                </a:cxn>
                <a:cxn ang="0">
                  <a:pos x="104" y="378"/>
                </a:cxn>
                <a:cxn ang="0">
                  <a:pos x="160" y="398"/>
                </a:cxn>
                <a:cxn ang="0">
                  <a:pos x="200" y="402"/>
                </a:cxn>
                <a:cxn ang="0">
                  <a:pos x="260" y="392"/>
                </a:cxn>
                <a:cxn ang="0">
                  <a:pos x="312" y="368"/>
                </a:cxn>
                <a:cxn ang="0">
                  <a:pos x="354" y="328"/>
                </a:cxn>
                <a:cxn ang="0">
                  <a:pos x="384" y="280"/>
                </a:cxn>
                <a:cxn ang="0">
                  <a:pos x="398" y="222"/>
                </a:cxn>
                <a:cxn ang="0">
                  <a:pos x="398" y="180"/>
                </a:cxn>
                <a:cxn ang="0">
                  <a:pos x="384" y="122"/>
                </a:cxn>
                <a:cxn ang="0">
                  <a:pos x="354" y="74"/>
                </a:cxn>
                <a:cxn ang="0">
                  <a:pos x="312" y="34"/>
                </a:cxn>
                <a:cxn ang="0">
                  <a:pos x="260" y="10"/>
                </a:cxn>
                <a:cxn ang="0">
                  <a:pos x="200" y="0"/>
                </a:cxn>
                <a:cxn ang="0">
                  <a:pos x="200" y="368"/>
                </a:cxn>
                <a:cxn ang="0">
                  <a:pos x="150" y="360"/>
                </a:cxn>
                <a:cxn ang="0">
                  <a:pos x="106" y="338"/>
                </a:cxn>
                <a:cxn ang="0">
                  <a:pos x="72" y="306"/>
                </a:cxn>
                <a:cxn ang="0">
                  <a:pos x="46" y="266"/>
                </a:cxn>
                <a:cxn ang="0">
                  <a:pos x="34" y="218"/>
                </a:cxn>
                <a:cxn ang="0">
                  <a:pos x="34" y="184"/>
                </a:cxn>
                <a:cxn ang="0">
                  <a:pos x="46" y="136"/>
                </a:cxn>
                <a:cxn ang="0">
                  <a:pos x="72" y="96"/>
                </a:cxn>
                <a:cxn ang="0">
                  <a:pos x="106" y="64"/>
                </a:cxn>
                <a:cxn ang="0">
                  <a:pos x="150" y="42"/>
                </a:cxn>
                <a:cxn ang="0">
                  <a:pos x="200" y="34"/>
                </a:cxn>
                <a:cxn ang="0">
                  <a:pos x="234" y="38"/>
                </a:cxn>
                <a:cxn ang="0">
                  <a:pos x="278" y="54"/>
                </a:cxn>
                <a:cxn ang="0">
                  <a:pos x="318" y="84"/>
                </a:cxn>
                <a:cxn ang="0">
                  <a:pos x="346" y="122"/>
                </a:cxn>
                <a:cxn ang="0">
                  <a:pos x="362" y="168"/>
                </a:cxn>
                <a:cxn ang="0">
                  <a:pos x="366" y="200"/>
                </a:cxn>
                <a:cxn ang="0">
                  <a:pos x="358" y="250"/>
                </a:cxn>
                <a:cxn ang="0">
                  <a:pos x="338" y="294"/>
                </a:cxn>
                <a:cxn ang="0">
                  <a:pos x="306" y="330"/>
                </a:cxn>
                <a:cxn ang="0">
                  <a:pos x="264" y="354"/>
                </a:cxn>
                <a:cxn ang="0">
                  <a:pos x="216" y="366"/>
                </a:cxn>
              </a:cxnLst>
              <a:rect l="0" t="0" r="r" b="b"/>
              <a:pathLst>
                <a:path w="400" h="402">
                  <a:moveTo>
                    <a:pt x="200" y="0"/>
                  </a:moveTo>
                  <a:lnTo>
                    <a:pt x="200" y="0"/>
                  </a:lnTo>
                  <a:lnTo>
                    <a:pt x="180" y="2"/>
                  </a:lnTo>
                  <a:lnTo>
                    <a:pt x="160" y="4"/>
                  </a:lnTo>
                  <a:lnTo>
                    <a:pt x="140" y="10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60"/>
                  </a:lnTo>
                  <a:lnTo>
                    <a:pt x="44" y="74"/>
                  </a:lnTo>
                  <a:lnTo>
                    <a:pt x="34" y="88"/>
                  </a:lnTo>
                  <a:lnTo>
                    <a:pt x="24" y="106"/>
                  </a:lnTo>
                  <a:lnTo>
                    <a:pt x="14" y="122"/>
                  </a:lnTo>
                  <a:lnTo>
                    <a:pt x="8" y="142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22"/>
                  </a:lnTo>
                  <a:lnTo>
                    <a:pt x="4" y="242"/>
                  </a:lnTo>
                  <a:lnTo>
                    <a:pt x="8" y="260"/>
                  </a:lnTo>
                  <a:lnTo>
                    <a:pt x="14" y="280"/>
                  </a:lnTo>
                  <a:lnTo>
                    <a:pt x="24" y="296"/>
                  </a:lnTo>
                  <a:lnTo>
                    <a:pt x="34" y="314"/>
                  </a:lnTo>
                  <a:lnTo>
                    <a:pt x="44" y="328"/>
                  </a:lnTo>
                  <a:lnTo>
                    <a:pt x="58" y="342"/>
                  </a:lnTo>
                  <a:lnTo>
                    <a:pt x="72" y="356"/>
                  </a:lnTo>
                  <a:lnTo>
                    <a:pt x="88" y="368"/>
                  </a:lnTo>
                  <a:lnTo>
                    <a:pt x="104" y="378"/>
                  </a:lnTo>
                  <a:lnTo>
                    <a:pt x="122" y="386"/>
                  </a:lnTo>
                  <a:lnTo>
                    <a:pt x="140" y="392"/>
                  </a:lnTo>
                  <a:lnTo>
                    <a:pt x="160" y="398"/>
                  </a:lnTo>
                  <a:lnTo>
                    <a:pt x="180" y="400"/>
                  </a:lnTo>
                  <a:lnTo>
                    <a:pt x="200" y="402"/>
                  </a:lnTo>
                  <a:lnTo>
                    <a:pt x="200" y="402"/>
                  </a:lnTo>
                  <a:lnTo>
                    <a:pt x="220" y="400"/>
                  </a:lnTo>
                  <a:lnTo>
                    <a:pt x="240" y="398"/>
                  </a:lnTo>
                  <a:lnTo>
                    <a:pt x="260" y="392"/>
                  </a:lnTo>
                  <a:lnTo>
                    <a:pt x="278" y="386"/>
                  </a:lnTo>
                  <a:lnTo>
                    <a:pt x="296" y="378"/>
                  </a:lnTo>
                  <a:lnTo>
                    <a:pt x="312" y="368"/>
                  </a:lnTo>
                  <a:lnTo>
                    <a:pt x="328" y="356"/>
                  </a:lnTo>
                  <a:lnTo>
                    <a:pt x="342" y="342"/>
                  </a:lnTo>
                  <a:lnTo>
                    <a:pt x="354" y="328"/>
                  </a:lnTo>
                  <a:lnTo>
                    <a:pt x="366" y="314"/>
                  </a:lnTo>
                  <a:lnTo>
                    <a:pt x="376" y="296"/>
                  </a:lnTo>
                  <a:lnTo>
                    <a:pt x="384" y="280"/>
                  </a:lnTo>
                  <a:lnTo>
                    <a:pt x="390" y="260"/>
                  </a:lnTo>
                  <a:lnTo>
                    <a:pt x="396" y="242"/>
                  </a:lnTo>
                  <a:lnTo>
                    <a:pt x="398" y="222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398" y="180"/>
                  </a:lnTo>
                  <a:lnTo>
                    <a:pt x="396" y="160"/>
                  </a:lnTo>
                  <a:lnTo>
                    <a:pt x="390" y="142"/>
                  </a:lnTo>
                  <a:lnTo>
                    <a:pt x="384" y="122"/>
                  </a:lnTo>
                  <a:lnTo>
                    <a:pt x="376" y="106"/>
                  </a:lnTo>
                  <a:lnTo>
                    <a:pt x="366" y="88"/>
                  </a:lnTo>
                  <a:lnTo>
                    <a:pt x="354" y="74"/>
                  </a:lnTo>
                  <a:lnTo>
                    <a:pt x="342" y="60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10"/>
                  </a:lnTo>
                  <a:lnTo>
                    <a:pt x="240" y="4"/>
                  </a:lnTo>
                  <a:lnTo>
                    <a:pt x="220" y="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200" y="368"/>
                  </a:moveTo>
                  <a:lnTo>
                    <a:pt x="200" y="368"/>
                  </a:lnTo>
                  <a:lnTo>
                    <a:pt x="182" y="366"/>
                  </a:lnTo>
                  <a:lnTo>
                    <a:pt x="166" y="364"/>
                  </a:lnTo>
                  <a:lnTo>
                    <a:pt x="150" y="360"/>
                  </a:lnTo>
                  <a:lnTo>
                    <a:pt x="134" y="354"/>
                  </a:lnTo>
                  <a:lnTo>
                    <a:pt x="120" y="348"/>
                  </a:lnTo>
                  <a:lnTo>
                    <a:pt x="106" y="338"/>
                  </a:lnTo>
                  <a:lnTo>
                    <a:pt x="94" y="330"/>
                  </a:lnTo>
                  <a:lnTo>
                    <a:pt x="82" y="318"/>
                  </a:lnTo>
                  <a:lnTo>
                    <a:pt x="72" y="306"/>
                  </a:lnTo>
                  <a:lnTo>
                    <a:pt x="62" y="294"/>
                  </a:lnTo>
                  <a:lnTo>
                    <a:pt x="54" y="280"/>
                  </a:lnTo>
                  <a:lnTo>
                    <a:pt x="46" y="266"/>
                  </a:lnTo>
                  <a:lnTo>
                    <a:pt x="40" y="250"/>
                  </a:lnTo>
                  <a:lnTo>
                    <a:pt x="36" y="234"/>
                  </a:lnTo>
                  <a:lnTo>
                    <a:pt x="34" y="218"/>
                  </a:lnTo>
                  <a:lnTo>
                    <a:pt x="34" y="200"/>
                  </a:lnTo>
                  <a:lnTo>
                    <a:pt x="34" y="200"/>
                  </a:lnTo>
                  <a:lnTo>
                    <a:pt x="34" y="184"/>
                  </a:lnTo>
                  <a:lnTo>
                    <a:pt x="36" y="168"/>
                  </a:lnTo>
                  <a:lnTo>
                    <a:pt x="40" y="152"/>
                  </a:lnTo>
                  <a:lnTo>
                    <a:pt x="46" y="136"/>
                  </a:lnTo>
                  <a:lnTo>
                    <a:pt x="54" y="122"/>
                  </a:lnTo>
                  <a:lnTo>
                    <a:pt x="62" y="108"/>
                  </a:lnTo>
                  <a:lnTo>
                    <a:pt x="72" y="96"/>
                  </a:lnTo>
                  <a:lnTo>
                    <a:pt x="82" y="84"/>
                  </a:lnTo>
                  <a:lnTo>
                    <a:pt x="94" y="72"/>
                  </a:lnTo>
                  <a:lnTo>
                    <a:pt x="106" y="64"/>
                  </a:lnTo>
                  <a:lnTo>
                    <a:pt x="120" y="54"/>
                  </a:lnTo>
                  <a:lnTo>
                    <a:pt x="134" y="48"/>
                  </a:lnTo>
                  <a:lnTo>
                    <a:pt x="150" y="42"/>
                  </a:lnTo>
                  <a:lnTo>
                    <a:pt x="166" y="38"/>
                  </a:lnTo>
                  <a:lnTo>
                    <a:pt x="182" y="36"/>
                  </a:lnTo>
                  <a:lnTo>
                    <a:pt x="200" y="34"/>
                  </a:lnTo>
                  <a:lnTo>
                    <a:pt x="200" y="34"/>
                  </a:lnTo>
                  <a:lnTo>
                    <a:pt x="216" y="36"/>
                  </a:lnTo>
                  <a:lnTo>
                    <a:pt x="234" y="38"/>
                  </a:lnTo>
                  <a:lnTo>
                    <a:pt x="250" y="42"/>
                  </a:lnTo>
                  <a:lnTo>
                    <a:pt x="264" y="48"/>
                  </a:lnTo>
                  <a:lnTo>
                    <a:pt x="278" y="54"/>
                  </a:lnTo>
                  <a:lnTo>
                    <a:pt x="292" y="64"/>
                  </a:lnTo>
                  <a:lnTo>
                    <a:pt x="306" y="72"/>
                  </a:lnTo>
                  <a:lnTo>
                    <a:pt x="318" y="84"/>
                  </a:lnTo>
                  <a:lnTo>
                    <a:pt x="328" y="96"/>
                  </a:lnTo>
                  <a:lnTo>
                    <a:pt x="338" y="108"/>
                  </a:lnTo>
                  <a:lnTo>
                    <a:pt x="346" y="122"/>
                  </a:lnTo>
                  <a:lnTo>
                    <a:pt x="352" y="136"/>
                  </a:lnTo>
                  <a:lnTo>
                    <a:pt x="358" y="152"/>
                  </a:lnTo>
                  <a:lnTo>
                    <a:pt x="362" y="168"/>
                  </a:lnTo>
                  <a:lnTo>
                    <a:pt x="366" y="184"/>
                  </a:lnTo>
                  <a:lnTo>
                    <a:pt x="366" y="200"/>
                  </a:lnTo>
                  <a:lnTo>
                    <a:pt x="366" y="200"/>
                  </a:lnTo>
                  <a:lnTo>
                    <a:pt x="366" y="218"/>
                  </a:lnTo>
                  <a:lnTo>
                    <a:pt x="362" y="234"/>
                  </a:lnTo>
                  <a:lnTo>
                    <a:pt x="358" y="250"/>
                  </a:lnTo>
                  <a:lnTo>
                    <a:pt x="352" y="266"/>
                  </a:lnTo>
                  <a:lnTo>
                    <a:pt x="346" y="280"/>
                  </a:lnTo>
                  <a:lnTo>
                    <a:pt x="338" y="294"/>
                  </a:lnTo>
                  <a:lnTo>
                    <a:pt x="328" y="306"/>
                  </a:lnTo>
                  <a:lnTo>
                    <a:pt x="318" y="318"/>
                  </a:lnTo>
                  <a:lnTo>
                    <a:pt x="306" y="330"/>
                  </a:lnTo>
                  <a:lnTo>
                    <a:pt x="292" y="338"/>
                  </a:lnTo>
                  <a:lnTo>
                    <a:pt x="278" y="348"/>
                  </a:lnTo>
                  <a:lnTo>
                    <a:pt x="264" y="354"/>
                  </a:lnTo>
                  <a:lnTo>
                    <a:pt x="250" y="360"/>
                  </a:lnTo>
                  <a:lnTo>
                    <a:pt x="234" y="364"/>
                  </a:lnTo>
                  <a:lnTo>
                    <a:pt x="216" y="366"/>
                  </a:lnTo>
                  <a:lnTo>
                    <a:pt x="200" y="368"/>
                  </a:lnTo>
                  <a:lnTo>
                    <a:pt x="200" y="3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400" dirty="0">
                <a:solidFill>
                  <a:prstClr val="black"/>
                </a:solidFill>
              </a:endParaRPr>
            </a:p>
          </p:txBody>
        </p:sp>
      </p:grpSp>
      <p:sp>
        <p:nvSpPr>
          <p:cNvPr id="15" name="Oval 14"/>
          <p:cNvSpPr/>
          <p:nvPr/>
        </p:nvSpPr>
        <p:spPr>
          <a:xfrm>
            <a:off x="6266045" y="1224103"/>
            <a:ext cx="2612574" cy="26151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5" descr="C:\Users\lopezga\Documents\a-FY14\Icons 2014\MIsc_Icons\Certificate_small-usage\Certificate_small-usage_RGB\Certificate_small-usage_RGB_white_NT.png"/>
          <p:cNvPicPr preferRelativeResize="0"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6613" y="2272096"/>
            <a:ext cx="305023" cy="28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99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Challenges In Healthcare</a:t>
            </a:r>
          </a:p>
        </p:txBody>
      </p:sp>
    </p:spTree>
    <p:extLst>
      <p:ext uri="{BB962C8B-B14F-4D97-AF65-F5344CB8AC3E}">
        <p14:creationId xmlns:p14="http://schemas.microsoft.com/office/powerpoint/2010/main" val="51203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2626"/>
                </a:solidFill>
                <a:latin typeface="+mj-lt"/>
              </a:rPr>
              <a:t>Challenges In Health Care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1403" y="1583704"/>
            <a:ext cx="8776354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b="1" dirty="0" smtClean="0">
                <a:ea typeface="Tahoma" panose="020B0604030504040204" pitchFamily="34" charset="0"/>
                <a:cs typeface="Tahoma" panose="020B0604030504040204" pitchFamily="34" charset="0"/>
              </a:rPr>
              <a:t> Overdependence on manual caretaking</a:t>
            </a:r>
            <a:endParaRPr lang="en-IN" b="1" dirty="0" err="1" smtClean="0">
              <a:ea typeface="Tahoma" panose="020B0604030504040204" pitchFamily="34" charset="0"/>
              <a:cs typeface="HP Simplified" pitchFamily="34" charset="0"/>
            </a:endParaRP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b="1" dirty="0" smtClean="0">
                <a:ea typeface="Tahoma" panose="020B0604030504040204" pitchFamily="34" charset="0"/>
                <a:cs typeface="Tahoma" panose="020B0604030504040204" pitchFamily="34" charset="0"/>
              </a:rPr>
              <a:t> Observation is only available in hospitals</a:t>
            </a: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b="1" dirty="0" smtClean="0">
                <a:ea typeface="Tahoma" panose="020B0604030504040204" pitchFamily="34" charset="0"/>
                <a:cs typeface="Tahoma" panose="020B0604030504040204" pitchFamily="34" charset="0"/>
              </a:rPr>
              <a:t> Continuous observation doesn’t happen</a:t>
            </a: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b="1" dirty="0" smtClean="0">
                <a:ea typeface="Tahoma" panose="020B0604030504040204" pitchFamily="34" charset="0"/>
                <a:cs typeface="Tahoma" panose="020B0604030504040204" pitchFamily="34" charset="0"/>
              </a:rPr>
              <a:t> No mechanism for proper storage for huge healthcare data</a:t>
            </a: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b="1" dirty="0" smtClean="0">
                <a:ea typeface="Tahoma" panose="020B0604030504040204" pitchFamily="34" charset="0"/>
                <a:cs typeface="Tahoma" panose="020B0604030504040204" pitchFamily="34" charset="0"/>
              </a:rPr>
              <a:t> No tracking of usage on how medicines and equipment are being used out of hospital</a:t>
            </a:r>
          </a:p>
          <a:p>
            <a:pPr defTabSz="430213">
              <a:spcAft>
                <a:spcPts val="400"/>
              </a:spcAft>
              <a:buSzPct val="100000"/>
              <a:buFont typeface="Wingdings" pitchFamily="2" charset="2"/>
              <a:buChar char="ü"/>
            </a:pPr>
            <a:r>
              <a:rPr lang="en-US" b="1" dirty="0" smtClean="0">
                <a:ea typeface="Tahoma" panose="020B0604030504040204" pitchFamily="34" charset="0"/>
                <a:cs typeface="Tahoma" panose="020B0604030504040204" pitchFamily="34" charset="0"/>
              </a:rPr>
              <a:t> Manual renewal of prescription</a:t>
            </a:r>
          </a:p>
        </p:txBody>
      </p:sp>
    </p:spTree>
    <p:extLst>
      <p:ext uri="{BB962C8B-B14F-4D97-AF65-F5344CB8AC3E}">
        <p14:creationId xmlns:p14="http://schemas.microsoft.com/office/powerpoint/2010/main" val="3815747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Healthcare Wish List</a:t>
            </a: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2626"/>
                </a:solidFill>
              </a:rPr>
              <a:t>Wish List</a:t>
            </a:r>
            <a:endParaRPr lang="en-IN" dirty="0" smtClean="0">
              <a:solidFill>
                <a:srgbClr val="262626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668" y="4397840"/>
            <a:ext cx="2482733" cy="2253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180" y="2941847"/>
            <a:ext cx="1630876" cy="1298030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970" y="807216"/>
            <a:ext cx="1916382" cy="1533212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59" y="947059"/>
            <a:ext cx="1105066" cy="963388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205" y="850758"/>
            <a:ext cx="2035558" cy="1489670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675" y="3555469"/>
            <a:ext cx="1236754" cy="1015496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212" y="2813669"/>
            <a:ext cx="1750328" cy="1467302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17" name="Straight Arrow Connector 3"/>
          <p:cNvCxnSpPr/>
          <p:nvPr/>
        </p:nvCxnSpPr>
        <p:spPr>
          <a:xfrm>
            <a:off x="2873826" y="2046514"/>
            <a:ext cx="3396345" cy="1349829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808512" y="1883228"/>
            <a:ext cx="3265714" cy="1426029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335376" y="1922719"/>
            <a:ext cx="31904" cy="1578322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30105" y="2369422"/>
            <a:ext cx="1728069" cy="214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Unnecessary doctor visit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34909" y="667059"/>
            <a:ext cx="2164629" cy="1976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Anticipation of Patient’s condition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48675" y="2402079"/>
            <a:ext cx="1617598" cy="21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Knowledge </a:t>
            </a:r>
            <a:r>
              <a:rPr lang="en-US" sz="1050" b="1" dirty="0" smtClean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facilities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01679" y="4317112"/>
            <a:ext cx="965080" cy="21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 smtClean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Billing </a:t>
            </a:r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fraud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404684" y="4299517"/>
            <a:ext cx="1719232" cy="21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Anticipation of demands </a:t>
            </a:r>
            <a:endParaRPr lang="en-US" sz="1050" b="1" dirty="0">
              <a:solidFill>
                <a:srgbClr val="00B05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87781" y="4538245"/>
            <a:ext cx="1345101" cy="21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Automatic </a:t>
            </a:r>
            <a:r>
              <a:rPr lang="en-US" sz="1050" b="1" dirty="0" smtClean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renewal</a:t>
            </a:r>
            <a:endParaRPr lang="en-US" sz="1050" b="1" dirty="0">
              <a:solidFill>
                <a:srgbClr val="00B050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364" y="2204357"/>
            <a:ext cx="1134074" cy="974272"/>
          </a:xfrm>
          <a:prstGeom prst="ellipse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6607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Hadoop</a:t>
            </a:r>
            <a:r>
              <a:rPr lang="en-IN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IN" sz="4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IoT</a:t>
            </a:r>
            <a:endParaRPr lang="en-IN" sz="48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Hadoop</a:t>
            </a:r>
            <a:r>
              <a:rPr lang="en-US" dirty="0" smtClean="0"/>
              <a:t> &amp; </a:t>
            </a:r>
            <a:r>
              <a:rPr lang="en-US" dirty="0" err="1" smtClean="0"/>
              <a:t>IoT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018111" y="617332"/>
            <a:ext cx="3791495" cy="4149097"/>
            <a:chOff x="2321949" y="755085"/>
            <a:chExt cx="4027173" cy="44177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8436" y="2001083"/>
              <a:ext cx="1808252" cy="1812647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98" r="20690"/>
            <a:stretch/>
          </p:blipFill>
          <p:spPr>
            <a:xfrm>
              <a:off x="2717421" y="1247593"/>
              <a:ext cx="523983" cy="8970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814" y="755085"/>
              <a:ext cx="1075362" cy="107536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225"/>
            <a:stretch/>
          </p:blipFill>
          <p:spPr>
            <a:xfrm>
              <a:off x="4581891" y="1009278"/>
              <a:ext cx="597558" cy="89662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9086" y="2301509"/>
              <a:ext cx="850036" cy="567358"/>
            </a:xfrm>
            <a:prstGeom prst="rect">
              <a:avLst/>
            </a:prstGeom>
            <a:effectLst>
              <a:softEdge rad="63500"/>
            </a:effectLst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98" r="25033"/>
            <a:stretch/>
          </p:blipFill>
          <p:spPr>
            <a:xfrm>
              <a:off x="2353195" y="2040664"/>
              <a:ext cx="430417" cy="99474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6392" y="4017498"/>
              <a:ext cx="1387574" cy="1155303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258" y="3913804"/>
              <a:ext cx="784692" cy="56792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1949" y="3103399"/>
              <a:ext cx="829109" cy="831124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55" y="3117799"/>
              <a:ext cx="965054" cy="644288"/>
            </a:xfrm>
            <a:prstGeom prst="rect">
              <a:avLst/>
            </a:prstGeom>
            <a:effectLst>
              <a:softEdge rad="63500"/>
            </a:effectLst>
          </p:spPr>
        </p:pic>
      </p:grpSp>
      <p:sp>
        <p:nvSpPr>
          <p:cNvPr id="17" name="TextBox 16"/>
          <p:cNvSpPr txBox="1"/>
          <p:nvPr/>
        </p:nvSpPr>
        <p:spPr>
          <a:xfrm>
            <a:off x="197962" y="700561"/>
            <a:ext cx="451472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IOT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is the network of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physical devices embedded with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 electronics, 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software and sensors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Enable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objects to exchange data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within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the existing Internet 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infrastructure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Results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in improved efficiency, accuracy and economic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benefit</a:t>
            </a:r>
            <a:endParaRPr lang="en-US" sz="16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Each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device in the network is </a:t>
            </a:r>
            <a:r>
              <a:rPr lang="en-US" sz="1600" dirty="0">
                <a:ea typeface="Tahoma" panose="020B0604030504040204" pitchFamily="34" charset="0"/>
                <a:cs typeface="Tahoma" panose="020B0604030504040204" pitchFamily="34" charset="0"/>
              </a:rPr>
              <a:t>uniquely </a:t>
            </a:r>
            <a:r>
              <a:rPr lang="en-US" sz="1600" dirty="0" smtClean="0">
                <a:ea typeface="Tahoma" panose="020B0604030504040204" pitchFamily="34" charset="0"/>
                <a:cs typeface="Tahoma" panose="020B0604030504040204" pitchFamily="34" charset="0"/>
              </a:rPr>
              <a:t>identifiable</a:t>
            </a:r>
            <a:endParaRPr lang="en-US" sz="1600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570" y="1290728"/>
            <a:ext cx="805544" cy="53729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251" y="3668487"/>
            <a:ext cx="723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9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Hadoop’s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role in HealthCare</a:t>
            </a: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41"/>
  <p:tag name="THINKCELLPRESENTATIONDONOTDELETE" val="&lt;?xml version=&quot;1.0&quot; encoding=&quot;UTF-16&quot; standalone=&quot;yes&quot;?&gt;&#10;&lt;root reqver=&quot;21047&quot;&gt;&lt;version val=&quot;2324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m_strFormatTime&gt;%#m/%#d/%Y&lt;/m_strFormatTime&gt;&lt;/m_precDefaultDate&gt;&lt;m_precDefaultYear/&gt;&lt;m_precDefaultQuarter/&gt;&lt;m_precDefaultMonth/&gt;&lt;m_precDefaultWeek/&gt;&lt;m_precDefaultDay/&gt;&lt;m_mruColor&gt;&lt;m_vecMRU length=&quot;0&quot;/&gt;&lt;/m_mruColor&gt;&lt;m_eweekdayFirstOfWeek val=&quot;1&quot;/&gt;&lt;m_eweekdayFirstOfWorkweek val=&quot;2&quot;/&gt;&lt;m_eweekdayFirstOfWeekend val=&quot;7&quot;/&gt;&lt;/CPresentation&gt;&lt;/roo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0" defTabSz="430213">
          <a:spcAft>
            <a:spcPts val="400"/>
          </a:spcAft>
          <a:buSzPct val="100000"/>
          <a:defRPr sz="1600" dirty="0" err="1" smtClean="0">
            <a:solidFill>
              <a:srgbClr val="000000"/>
            </a:solidFill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FEF3ECC3-917D-446F-BEF5-E72B18F60BC7}"/>
    </a:ext>
  </a:extLst>
</a:theme>
</file>

<file path=ppt/theme/theme2.xml><?xml version="1.0" encoding="utf-8"?>
<a:theme xmlns:a="http://schemas.openxmlformats.org/drawingml/2006/main" name="1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0015F941-E9FD-4CAA-AFA0-E65D8BF27FB0}"/>
    </a:ext>
  </a:extLst>
</a:theme>
</file>

<file path=ppt/theme/theme3.xml><?xml version="1.0" encoding="utf-8"?>
<a:theme xmlns:a="http://schemas.openxmlformats.org/drawingml/2006/main" name="2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DEAE102A-4C22-46DF-993C-9D680011CC54}"/>
    </a:ext>
  </a:extLst>
</a:theme>
</file>

<file path=ppt/theme/theme4.xml><?xml version="1.0" encoding="utf-8"?>
<a:theme xmlns:a="http://schemas.openxmlformats.org/drawingml/2006/main" name="3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A6D0AC9E-56AA-4570-A7ED-930DBCE09879}"/>
    </a:ext>
  </a:extLst>
</a:theme>
</file>

<file path=ppt/theme/theme5.xml><?xml version="1.0" encoding="utf-8"?>
<a:theme xmlns:a="http://schemas.openxmlformats.org/drawingml/2006/main" name="Office Theme">
  <a:themeElements>
    <a:clrScheme name="HP Theme colors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0096D6"/>
      </a:accent1>
      <a:accent2>
        <a:srgbClr val="F05332"/>
      </a:accent2>
      <a:accent3>
        <a:srgbClr val="B7CA34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Custom 171">
    <a:dk1>
      <a:sysClr val="windowText" lastClr="000000"/>
    </a:dk1>
    <a:lt1>
      <a:sysClr val="window" lastClr="FFFFFF"/>
    </a:lt1>
    <a:dk2>
      <a:srgbClr val="000000"/>
    </a:dk2>
    <a:lt2>
      <a:srgbClr val="FFFFFF"/>
    </a:lt2>
    <a:accent1>
      <a:srgbClr val="0096D6"/>
    </a:accent1>
    <a:accent2>
      <a:srgbClr val="F05332"/>
    </a:accent2>
    <a:accent3>
      <a:srgbClr val="822980"/>
    </a:accent3>
    <a:accent4>
      <a:srgbClr val="87898B"/>
    </a:accent4>
    <a:accent5>
      <a:srgbClr val="B9B8BB"/>
    </a:accent5>
    <a:accent6>
      <a:srgbClr val="E5E8E8"/>
    </a:accent6>
    <a:hlink>
      <a:srgbClr val="0096D6"/>
    </a:hlink>
    <a:folHlink>
      <a:srgbClr val="0096D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22025</TotalTime>
  <Words>306</Words>
  <Application>Microsoft Office PowerPoint</Application>
  <PresentationFormat>On-screen Show (16:9)</PresentationFormat>
  <Paragraphs>61</Paragraphs>
  <Slides>14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8" baseType="lpstr">
      <vt:lpstr>Courier New</vt:lpstr>
      <vt:lpstr>Futura Bk</vt:lpstr>
      <vt:lpstr>Tahoma</vt:lpstr>
      <vt:lpstr>Lucida Grande</vt:lpstr>
      <vt:lpstr>Calibri</vt:lpstr>
      <vt:lpstr>Wingdings</vt:lpstr>
      <vt:lpstr>HP Simplified</vt:lpstr>
      <vt:lpstr>Arial</vt:lpstr>
      <vt:lpstr>Futura Hv</vt:lpstr>
      <vt:lpstr>HP_PPT_Standard_16x9</vt:lpstr>
      <vt:lpstr>1_HP_PPT_Standard_16x9</vt:lpstr>
      <vt:lpstr>2_HP_PPT_Standard_16x9</vt:lpstr>
      <vt:lpstr>3_HP_PPT_Standard_16x9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Vardhan</dc:creator>
  <cp:lastModifiedBy>Vardhan</cp:lastModifiedBy>
  <cp:revision>36</cp:revision>
  <cp:lastPrinted>2012-04-13T15:38:33Z</cp:lastPrinted>
  <dcterms:created xsi:type="dcterms:W3CDTF">2012-05-02T14:03:12Z</dcterms:created>
  <dcterms:modified xsi:type="dcterms:W3CDTF">2015-10-20T04:42:49Z</dcterms:modified>
</cp:coreProperties>
</file>